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0"/>
    <p:sldId id="257" r:id="rId31"/>
    <p:sldId id="258" r:id="rId32"/>
    <p:sldId id="259" r:id="rId33"/>
    <p:sldId id="260" r:id="rId34"/>
    <p:sldId id="261" r:id="rId35"/>
    <p:sldId id="262" r:id="rId36"/>
    <p:sldId id="263" r:id="rId3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ntonio" charset="1" panose="02000503000000000000"/>
      <p:regular r:id="rId10"/>
    </p:embeddedFont>
    <p:embeddedFont>
      <p:font typeface="Antonio Bold" charset="1" panose="02000803000000000000"/>
      <p:regular r:id="rId11"/>
    </p:embeddedFont>
    <p:embeddedFont>
      <p:font typeface="Antonio Italics" charset="1" panose="02000503000000000000"/>
      <p:regular r:id="rId12"/>
    </p:embeddedFont>
    <p:embeddedFont>
      <p:font typeface="Antonio Bold Italics" charset="1" panose="02000803000000000000"/>
      <p:regular r:id="rId13"/>
    </p:embeddedFont>
    <p:embeddedFont>
      <p:font typeface="Antonio Light" charset="1" panose="02000303000000000000"/>
      <p:regular r:id="rId14"/>
    </p:embeddedFont>
    <p:embeddedFont>
      <p:font typeface="Antonio Light Italics" charset="1" panose="02000303000000000000"/>
      <p:regular r:id="rId15"/>
    </p:embeddedFont>
    <p:embeddedFont>
      <p:font typeface="Antonio Ultra-Bold" charset="1" panose="02000803000000000000"/>
      <p:regular r:id="rId16"/>
    </p:embeddedFont>
    <p:embeddedFont>
      <p:font typeface="Antonio Ultra-Bold Italics" charset="1" panose="02000803000000000000"/>
      <p:regular r:id="rId17"/>
    </p:embeddedFont>
    <p:embeddedFont>
      <p:font typeface="Open Sauce" charset="1" panose="00000500000000000000"/>
      <p:regular r:id="rId18"/>
    </p:embeddedFont>
    <p:embeddedFont>
      <p:font typeface="Open Sauce Bold" charset="1" panose="00000800000000000000"/>
      <p:regular r:id="rId19"/>
    </p:embeddedFont>
    <p:embeddedFont>
      <p:font typeface="Open Sauce Italics" charset="1" panose="00000500000000000000"/>
      <p:regular r:id="rId20"/>
    </p:embeddedFont>
    <p:embeddedFont>
      <p:font typeface="Open Sauce Bold Italics" charset="1" panose="00000800000000000000"/>
      <p:regular r:id="rId21"/>
    </p:embeddedFont>
    <p:embeddedFont>
      <p:font typeface="Open Sauce Light" charset="1" panose="00000400000000000000"/>
      <p:regular r:id="rId22"/>
    </p:embeddedFont>
    <p:embeddedFont>
      <p:font typeface="Open Sauce Light Italics" charset="1" panose="00000400000000000000"/>
      <p:regular r:id="rId23"/>
    </p:embeddedFont>
    <p:embeddedFont>
      <p:font typeface="Open Sauce Medium" charset="1" panose="00000600000000000000"/>
      <p:regular r:id="rId24"/>
    </p:embeddedFont>
    <p:embeddedFont>
      <p:font typeface="Open Sauce Medium Italics" charset="1" panose="00000600000000000000"/>
      <p:regular r:id="rId25"/>
    </p:embeddedFont>
    <p:embeddedFont>
      <p:font typeface="Open Sauce Semi-Bold" charset="1" panose="00000700000000000000"/>
      <p:regular r:id="rId26"/>
    </p:embeddedFont>
    <p:embeddedFont>
      <p:font typeface="Open Sauce Semi-Bold Italics" charset="1" panose="00000700000000000000"/>
      <p:regular r:id="rId27"/>
    </p:embeddedFont>
    <p:embeddedFont>
      <p:font typeface="Open Sauce Heavy" charset="1" panose="00000A00000000000000"/>
      <p:regular r:id="rId28"/>
    </p:embeddedFont>
    <p:embeddedFont>
      <p:font typeface="Open Sauce Heavy Italics" charset="1" panose="00000A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slides/slide1.xml" Type="http://schemas.openxmlformats.org/officeDocument/2006/relationships/slide"/><Relationship Id="rId31" Target="slides/slide2.xml" Type="http://schemas.openxmlformats.org/officeDocument/2006/relationships/slide"/><Relationship Id="rId32" Target="slides/slide3.xml" Type="http://schemas.openxmlformats.org/officeDocument/2006/relationships/slide"/><Relationship Id="rId33" Target="slides/slide4.xml" Type="http://schemas.openxmlformats.org/officeDocument/2006/relationships/slide"/><Relationship Id="rId34" Target="slides/slide5.xml" Type="http://schemas.openxmlformats.org/officeDocument/2006/relationships/slide"/><Relationship Id="rId35" Target="slides/slide6.xml" Type="http://schemas.openxmlformats.org/officeDocument/2006/relationships/slide"/><Relationship Id="rId36" Target="slides/slide7.xml" Type="http://schemas.openxmlformats.org/officeDocument/2006/relationships/slide"/><Relationship Id="rId37" Target="slides/slide8.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VAFuLNNmBlk.mp4>
</file>

<file path=ppt/media/image1.png>
</file>

<file path=ppt/media/image10.png>
</file>

<file path=ppt/media/image11.png>
</file>

<file path=ppt/media/image12.png>
</file>

<file path=ppt/media/image13.png>
</file>

<file path=ppt/media/image14.png>
</file>

<file path=ppt/media/image2.png>
</file>

<file path=ppt/media/image3.jpeg>
</file>

<file path=ppt/media/image4.png>
</file>

<file path=ppt/media/image5.svg>
</file>

<file path=ppt/media/image6.png>
</file>

<file path=ppt/media/image7.jpeg>
</file>

<file path=ppt/media/image8.jpe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6.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VAFuLNNmBlk.mp4" Type="http://schemas.openxmlformats.org/officeDocument/2006/relationships/video"/><Relationship Id="rId4" Target="../media/VAFuLNNmBlk.mp4" Type="http://schemas.microsoft.com/office/2007/relationships/media"/></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9.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188304" y="-1513365"/>
            <a:ext cx="13313729" cy="13313729"/>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8B281"/>
            </a:solidFill>
          </p:spPr>
        </p:sp>
      </p:grpSp>
      <p:grpSp>
        <p:nvGrpSpPr>
          <p:cNvPr name="Group 4" id="4"/>
          <p:cNvGrpSpPr/>
          <p:nvPr/>
        </p:nvGrpSpPr>
        <p:grpSpPr>
          <a:xfrm rot="-3270436">
            <a:off x="9315878" y="102642"/>
            <a:ext cx="12098771" cy="6654453"/>
            <a:chOff x="0" y="0"/>
            <a:chExt cx="4060919" cy="2233549"/>
          </a:xfrm>
        </p:grpSpPr>
        <p:sp>
          <p:nvSpPr>
            <p:cNvPr name="Freeform 5" id="5"/>
            <p:cNvSpPr/>
            <p:nvPr/>
          </p:nvSpPr>
          <p:spPr>
            <a:xfrm flipH="false" flipV="false" rot="0">
              <a:off x="19050" y="19050"/>
              <a:ext cx="4022947" cy="2195449"/>
            </a:xfrm>
            <a:custGeom>
              <a:avLst/>
              <a:gdLst/>
              <a:ahLst/>
              <a:cxnLst/>
              <a:rect r="r" b="b" t="t" l="l"/>
              <a:pathLst>
                <a:path h="2195449" w="4022947">
                  <a:moveTo>
                    <a:pt x="2925031" y="2195449"/>
                  </a:moveTo>
                  <a:lnTo>
                    <a:pt x="1097788" y="2195449"/>
                  </a:lnTo>
                  <a:cubicBezTo>
                    <a:pt x="491490" y="2195449"/>
                    <a:pt x="0" y="1703959"/>
                    <a:pt x="0" y="1097661"/>
                  </a:cubicBezTo>
                  <a:cubicBezTo>
                    <a:pt x="0" y="491490"/>
                    <a:pt x="491490" y="0"/>
                    <a:pt x="1097788" y="0"/>
                  </a:cubicBezTo>
                  <a:lnTo>
                    <a:pt x="2925158" y="0"/>
                  </a:lnTo>
                  <a:cubicBezTo>
                    <a:pt x="3531457" y="0"/>
                    <a:pt x="4022947" y="491490"/>
                    <a:pt x="4022947" y="1097788"/>
                  </a:cubicBezTo>
                  <a:cubicBezTo>
                    <a:pt x="4022820" y="1703959"/>
                    <a:pt x="3531329" y="2195449"/>
                    <a:pt x="2925031" y="2195449"/>
                  </a:cubicBezTo>
                  <a:close/>
                </a:path>
              </a:pathLst>
            </a:custGeom>
            <a:solidFill>
              <a:srgbClr val="F1EEEE"/>
            </a:solidFill>
          </p:spPr>
        </p:sp>
        <p:sp>
          <p:nvSpPr>
            <p:cNvPr name="Freeform 6" id="6"/>
            <p:cNvSpPr/>
            <p:nvPr/>
          </p:nvSpPr>
          <p:spPr>
            <a:xfrm flipH="false" flipV="false" rot="0">
              <a:off x="0" y="0"/>
              <a:ext cx="4060920" cy="2233549"/>
            </a:xfrm>
            <a:custGeom>
              <a:avLst/>
              <a:gdLst/>
              <a:ahLst/>
              <a:cxnLst/>
              <a:rect r="r" b="b" t="t" l="l"/>
              <a:pathLst>
                <a:path h="2233549" w="4060920">
                  <a:moveTo>
                    <a:pt x="2944081" y="2233549"/>
                  </a:moveTo>
                  <a:lnTo>
                    <a:pt x="1116838" y="2233549"/>
                  </a:lnTo>
                  <a:cubicBezTo>
                    <a:pt x="501015" y="2233549"/>
                    <a:pt x="0" y="1732534"/>
                    <a:pt x="0" y="1116838"/>
                  </a:cubicBezTo>
                  <a:cubicBezTo>
                    <a:pt x="0" y="501015"/>
                    <a:pt x="501015" y="0"/>
                    <a:pt x="1116838" y="0"/>
                  </a:cubicBezTo>
                  <a:lnTo>
                    <a:pt x="2944208" y="0"/>
                  </a:lnTo>
                  <a:cubicBezTo>
                    <a:pt x="3559904" y="0"/>
                    <a:pt x="4060920" y="501015"/>
                    <a:pt x="4060920" y="1116838"/>
                  </a:cubicBezTo>
                  <a:cubicBezTo>
                    <a:pt x="4060920" y="1732534"/>
                    <a:pt x="3559904" y="2233549"/>
                    <a:pt x="2944081" y="2233549"/>
                  </a:cubicBezTo>
                  <a:close/>
                  <a:moveTo>
                    <a:pt x="1116838" y="38100"/>
                  </a:moveTo>
                  <a:cubicBezTo>
                    <a:pt x="521970" y="38100"/>
                    <a:pt x="38100" y="521970"/>
                    <a:pt x="38100" y="1116838"/>
                  </a:cubicBezTo>
                  <a:cubicBezTo>
                    <a:pt x="38100" y="1711579"/>
                    <a:pt x="521970" y="2195576"/>
                    <a:pt x="1116838" y="2195576"/>
                  </a:cubicBezTo>
                  <a:lnTo>
                    <a:pt x="2944208" y="2195576"/>
                  </a:lnTo>
                  <a:cubicBezTo>
                    <a:pt x="3538950" y="2195576"/>
                    <a:pt x="4022947" y="1711706"/>
                    <a:pt x="4022947" y="1116838"/>
                  </a:cubicBezTo>
                  <a:cubicBezTo>
                    <a:pt x="4022820" y="521970"/>
                    <a:pt x="3538949" y="38100"/>
                    <a:pt x="2944081" y="38100"/>
                  </a:cubicBezTo>
                  <a:lnTo>
                    <a:pt x="1116838" y="38100"/>
                  </a:lnTo>
                  <a:close/>
                </a:path>
              </a:pathLst>
            </a:custGeom>
            <a:solidFill>
              <a:srgbClr val="F1EEEE"/>
            </a:solidFill>
          </p:spPr>
        </p:sp>
      </p:grpSp>
      <p:grpSp>
        <p:nvGrpSpPr>
          <p:cNvPr name="Group 7" id="7"/>
          <p:cNvGrpSpPr>
            <a:grpSpLocks noChangeAspect="true"/>
          </p:cNvGrpSpPr>
          <p:nvPr/>
        </p:nvGrpSpPr>
        <p:grpSpPr>
          <a:xfrm rot="0">
            <a:off x="11283417" y="3082011"/>
            <a:ext cx="5246391" cy="5246370"/>
            <a:chOff x="0" y="0"/>
            <a:chExt cx="6350000" cy="6349975"/>
          </a:xfrm>
        </p:grpSpPr>
        <p:sp>
          <p:nvSpPr>
            <p:cNvPr name="Freeform 8" id="8"/>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33436" t="0" r="-16563" b="0"/>
              </a:stretch>
            </a:blipFill>
          </p:spPr>
        </p:sp>
      </p:grpSp>
      <p:sp>
        <p:nvSpPr>
          <p:cNvPr name="Freeform 9" id="9"/>
          <p:cNvSpPr/>
          <p:nvPr/>
        </p:nvSpPr>
        <p:spPr>
          <a:xfrm flipH="false" flipV="false" rot="0">
            <a:off x="1299819" y="674777"/>
            <a:ext cx="2134558" cy="2086480"/>
          </a:xfrm>
          <a:custGeom>
            <a:avLst/>
            <a:gdLst/>
            <a:ahLst/>
            <a:cxnLst/>
            <a:rect r="r" b="b" t="t" l="l"/>
            <a:pathLst>
              <a:path h="2086480" w="2134558">
                <a:moveTo>
                  <a:pt x="0" y="0"/>
                </a:moveTo>
                <a:lnTo>
                  <a:pt x="2134559" y="0"/>
                </a:lnTo>
                <a:lnTo>
                  <a:pt x="2134559" y="2086480"/>
                </a:lnTo>
                <a:lnTo>
                  <a:pt x="0" y="2086480"/>
                </a:lnTo>
                <a:lnTo>
                  <a:pt x="0" y="0"/>
                </a:lnTo>
                <a:close/>
              </a:path>
            </a:pathLst>
          </a:custGeom>
          <a:blipFill>
            <a:blip r:embed="rId3"/>
            <a:stretch>
              <a:fillRect l="0" t="-18409" r="0" b="-26115"/>
            </a:stretch>
          </a:blipFill>
        </p:spPr>
      </p:sp>
      <p:grpSp>
        <p:nvGrpSpPr>
          <p:cNvPr name="Group 10" id="10"/>
          <p:cNvGrpSpPr/>
          <p:nvPr/>
        </p:nvGrpSpPr>
        <p:grpSpPr>
          <a:xfrm rot="0">
            <a:off x="603551" y="3082011"/>
            <a:ext cx="10102713" cy="5651450"/>
            <a:chOff x="0" y="0"/>
            <a:chExt cx="13470284" cy="7535267"/>
          </a:xfrm>
        </p:grpSpPr>
        <p:sp>
          <p:nvSpPr>
            <p:cNvPr name="TextBox 11" id="11"/>
            <p:cNvSpPr txBox="true"/>
            <p:nvPr/>
          </p:nvSpPr>
          <p:spPr>
            <a:xfrm rot="0">
              <a:off x="0" y="38100"/>
              <a:ext cx="13470284" cy="5185833"/>
            </a:xfrm>
            <a:prstGeom prst="rect">
              <a:avLst/>
            </a:prstGeom>
          </p:spPr>
          <p:txBody>
            <a:bodyPr anchor="t" rtlCol="false" tIns="0" lIns="0" bIns="0" rIns="0">
              <a:spAutoFit/>
            </a:bodyPr>
            <a:lstStyle/>
            <a:p>
              <a:pPr>
                <a:lnSpc>
                  <a:spcPts val="4399"/>
                </a:lnSpc>
              </a:pPr>
              <a:r>
                <a:rPr lang="en-US" sz="3999" spc="-179">
                  <a:solidFill>
                    <a:srgbClr val="000000"/>
                  </a:solidFill>
                  <a:latin typeface="Antonio Bold"/>
                </a:rPr>
                <a:t>ALGORITMOS E ESTRUTURAS DE DADOS 2 </a:t>
              </a:r>
            </a:p>
            <a:p>
              <a:pPr>
                <a:lnSpc>
                  <a:spcPts val="4399"/>
                </a:lnSpc>
              </a:pPr>
            </a:p>
            <a:p>
              <a:pPr>
                <a:lnSpc>
                  <a:spcPts val="4399"/>
                </a:lnSpc>
              </a:pPr>
              <a:r>
                <a:rPr lang="en-US" sz="3999" spc="-179">
                  <a:solidFill>
                    <a:srgbClr val="000000"/>
                  </a:solidFill>
                  <a:latin typeface="Antonio Bold"/>
                </a:rPr>
                <a:t>DOCENTE: IGOR MEDEIROS</a:t>
              </a:r>
            </a:p>
            <a:p>
              <a:pPr>
                <a:lnSpc>
                  <a:spcPts val="4399"/>
                </a:lnSpc>
              </a:pPr>
            </a:p>
            <a:p>
              <a:pPr>
                <a:lnSpc>
                  <a:spcPts val="4399"/>
                </a:lnSpc>
              </a:pPr>
              <a:r>
                <a:rPr lang="en-US" sz="3999" spc="-179">
                  <a:solidFill>
                    <a:srgbClr val="000000"/>
                  </a:solidFill>
                  <a:latin typeface="Antonio Bold"/>
                </a:rPr>
                <a:t>DICENTES: ÁLLEF ROBSON</a:t>
              </a:r>
            </a:p>
            <a:p>
              <a:pPr>
                <a:lnSpc>
                  <a:spcPts val="4399"/>
                </a:lnSpc>
              </a:pPr>
              <a:r>
                <a:rPr lang="en-US" sz="3999" spc="-179">
                  <a:solidFill>
                    <a:srgbClr val="000000"/>
                  </a:solidFill>
                  <a:latin typeface="Antonio Bold"/>
                </a:rPr>
                <a:t>                         CARLA DANIELA</a:t>
              </a:r>
            </a:p>
            <a:p>
              <a:pPr>
                <a:lnSpc>
                  <a:spcPts val="4399"/>
                </a:lnSpc>
              </a:pPr>
              <a:r>
                <a:rPr lang="en-US" sz="3999" spc="-179">
                  <a:solidFill>
                    <a:srgbClr val="000000"/>
                  </a:solidFill>
                  <a:latin typeface="Antonio Bold"/>
                </a:rPr>
                <a:t>                         FELIPE MENDES</a:t>
              </a:r>
            </a:p>
          </p:txBody>
        </p:sp>
        <p:sp>
          <p:nvSpPr>
            <p:cNvPr name="TextBox 12" id="12"/>
            <p:cNvSpPr txBox="true"/>
            <p:nvPr/>
          </p:nvSpPr>
          <p:spPr>
            <a:xfrm rot="0">
              <a:off x="0" y="5350900"/>
              <a:ext cx="13470284" cy="2184400"/>
            </a:xfrm>
            <a:prstGeom prst="rect">
              <a:avLst/>
            </a:prstGeom>
          </p:spPr>
          <p:txBody>
            <a:bodyPr anchor="t" rtlCol="false" tIns="0" lIns="0" bIns="0" rIns="0">
              <a:spAutoFit/>
            </a:bodyPr>
            <a:lstStyle/>
            <a:p>
              <a:pPr>
                <a:lnSpc>
                  <a:spcPts val="3240"/>
                </a:lnSpc>
              </a:pPr>
            </a:p>
            <a:p>
              <a:pPr>
                <a:lnSpc>
                  <a:spcPts val="3240"/>
                </a:lnSpc>
              </a:pPr>
              <a:r>
                <a:rPr lang="en-US" sz="2700">
                  <a:solidFill>
                    <a:srgbClr val="000000"/>
                  </a:solidFill>
                  <a:latin typeface="Open Sauce Bold"/>
                </a:rPr>
                <a:t>Sistema responsável por trazer simplificações em um espaço de jogo de futsal e entedimento acerca do conteúdo de grafos para a disciplina mencionada. </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48B281"/>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3303308" y="-680073"/>
            <a:ext cx="12447308" cy="12447258"/>
            <a:chOff x="0" y="0"/>
            <a:chExt cx="6350000" cy="6349975"/>
          </a:xfrm>
        </p:grpSpPr>
        <p:sp>
          <p:nvSpPr>
            <p:cNvPr name="Freeform 3" id="3"/>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0" t="-25047" r="0" b="-25047"/>
              </a:stretch>
            </a:blipFill>
          </p:spPr>
        </p:sp>
      </p:grpSp>
      <p:grpSp>
        <p:nvGrpSpPr>
          <p:cNvPr name="Group 4" id="4"/>
          <p:cNvGrpSpPr/>
          <p:nvPr/>
        </p:nvGrpSpPr>
        <p:grpSpPr>
          <a:xfrm rot="0">
            <a:off x="11197294" y="593118"/>
            <a:ext cx="5029894" cy="1769215"/>
            <a:chOff x="0" y="0"/>
            <a:chExt cx="6350000" cy="2233549"/>
          </a:xfrm>
        </p:grpSpPr>
        <p:sp>
          <p:nvSpPr>
            <p:cNvPr name="Freeform 5" id="5"/>
            <p:cNvSpPr/>
            <p:nvPr/>
          </p:nvSpPr>
          <p:spPr>
            <a:xfrm flipH="false" flipV="false" rot="0">
              <a:off x="19050" y="19050"/>
              <a:ext cx="6312027" cy="2195449"/>
            </a:xfrm>
            <a:custGeom>
              <a:avLst/>
              <a:gdLst/>
              <a:ahLst/>
              <a:cxnLst/>
              <a:rect r="r" b="b" t="t" l="l"/>
              <a:pathLst>
                <a:path h="2195449" w="6312027">
                  <a:moveTo>
                    <a:pt x="5214112" y="2195449"/>
                  </a:moveTo>
                  <a:lnTo>
                    <a:pt x="1097788" y="2195449"/>
                  </a:lnTo>
                  <a:cubicBezTo>
                    <a:pt x="491490" y="2195449"/>
                    <a:pt x="0" y="1703959"/>
                    <a:pt x="0" y="1097661"/>
                  </a:cubicBezTo>
                  <a:cubicBezTo>
                    <a:pt x="0" y="491490"/>
                    <a:pt x="491490" y="0"/>
                    <a:pt x="1097788" y="0"/>
                  </a:cubicBezTo>
                  <a:lnTo>
                    <a:pt x="5214239" y="0"/>
                  </a:lnTo>
                  <a:cubicBezTo>
                    <a:pt x="5820537" y="0"/>
                    <a:pt x="6312027" y="491490"/>
                    <a:pt x="6312027" y="1097788"/>
                  </a:cubicBezTo>
                  <a:cubicBezTo>
                    <a:pt x="6311900" y="1703959"/>
                    <a:pt x="5820410" y="2195449"/>
                    <a:pt x="5214112" y="2195449"/>
                  </a:cubicBezTo>
                  <a:close/>
                </a:path>
              </a:pathLst>
            </a:custGeom>
            <a:solidFill>
              <a:srgbClr val="68D6A3"/>
            </a:solidFill>
          </p:spPr>
        </p:sp>
        <p:sp>
          <p:nvSpPr>
            <p:cNvPr name="Freeform 6" id="6"/>
            <p:cNvSpPr/>
            <p:nvPr/>
          </p:nvSpPr>
          <p:spPr>
            <a:xfrm flipH="false" flipV="false" rot="0">
              <a:off x="0" y="0"/>
              <a:ext cx="6350000" cy="2233549"/>
            </a:xfrm>
            <a:custGeom>
              <a:avLst/>
              <a:gdLst/>
              <a:ahLst/>
              <a:cxnLst/>
              <a:rect r="r" b="b" t="t" l="l"/>
              <a:pathLst>
                <a:path h="2233549" w="6350000">
                  <a:moveTo>
                    <a:pt x="5233162" y="2233549"/>
                  </a:moveTo>
                  <a:lnTo>
                    <a:pt x="1116838" y="2233549"/>
                  </a:lnTo>
                  <a:cubicBezTo>
                    <a:pt x="501015" y="2233549"/>
                    <a:pt x="0" y="1732534"/>
                    <a:pt x="0" y="1116838"/>
                  </a:cubicBezTo>
                  <a:cubicBezTo>
                    <a:pt x="0" y="501015"/>
                    <a:pt x="501015" y="0"/>
                    <a:pt x="1116838" y="0"/>
                  </a:cubicBezTo>
                  <a:lnTo>
                    <a:pt x="5233289" y="0"/>
                  </a:lnTo>
                  <a:cubicBezTo>
                    <a:pt x="5848985" y="0"/>
                    <a:pt x="6350000" y="501015"/>
                    <a:pt x="6350000" y="1116838"/>
                  </a:cubicBezTo>
                  <a:cubicBezTo>
                    <a:pt x="6350000" y="1732534"/>
                    <a:pt x="5848985" y="2233549"/>
                    <a:pt x="5233162" y="2233549"/>
                  </a:cubicBezTo>
                  <a:close/>
                  <a:moveTo>
                    <a:pt x="1116838" y="38100"/>
                  </a:moveTo>
                  <a:cubicBezTo>
                    <a:pt x="521970" y="38100"/>
                    <a:pt x="38100" y="521970"/>
                    <a:pt x="38100" y="1116838"/>
                  </a:cubicBezTo>
                  <a:cubicBezTo>
                    <a:pt x="38100" y="1711579"/>
                    <a:pt x="521970" y="2195576"/>
                    <a:pt x="1116838" y="2195576"/>
                  </a:cubicBezTo>
                  <a:lnTo>
                    <a:pt x="5233289" y="2195576"/>
                  </a:lnTo>
                  <a:cubicBezTo>
                    <a:pt x="5828030" y="2195576"/>
                    <a:pt x="6312027" y="1711706"/>
                    <a:pt x="6312027" y="1116838"/>
                  </a:cubicBezTo>
                  <a:cubicBezTo>
                    <a:pt x="6311900" y="521970"/>
                    <a:pt x="5828030" y="38100"/>
                    <a:pt x="5233162" y="38100"/>
                  </a:cubicBezTo>
                  <a:lnTo>
                    <a:pt x="1116838" y="38100"/>
                  </a:lnTo>
                  <a:close/>
                </a:path>
              </a:pathLst>
            </a:custGeom>
            <a:solidFill>
              <a:srgbClr val="68D6A3"/>
            </a:solidFill>
          </p:spPr>
        </p:sp>
      </p:grpSp>
      <p:sp>
        <p:nvSpPr>
          <p:cNvPr name="TextBox 7" id="7"/>
          <p:cNvSpPr txBox="true"/>
          <p:nvPr/>
        </p:nvSpPr>
        <p:spPr>
          <a:xfrm rot="0">
            <a:off x="11579719" y="958613"/>
            <a:ext cx="4031182" cy="1047750"/>
          </a:xfrm>
          <a:prstGeom prst="rect">
            <a:avLst/>
          </a:prstGeom>
        </p:spPr>
        <p:txBody>
          <a:bodyPr anchor="t" rtlCol="false" tIns="0" lIns="0" bIns="0" rIns="0">
            <a:spAutoFit/>
          </a:bodyPr>
          <a:lstStyle/>
          <a:p>
            <a:pPr algn="ctr" marL="0" indent="0" lvl="0">
              <a:lnSpc>
                <a:spcPts val="8399"/>
              </a:lnSpc>
            </a:pPr>
            <a:r>
              <a:rPr lang="en-US" sz="6999" spc="-139">
                <a:solidFill>
                  <a:srgbClr val="FFFFFF"/>
                </a:solidFill>
                <a:latin typeface="Antonio Bold"/>
              </a:rPr>
              <a:t>Tópicos</a:t>
            </a:r>
          </a:p>
        </p:txBody>
      </p:sp>
      <p:grpSp>
        <p:nvGrpSpPr>
          <p:cNvPr name="Group 8" id="8"/>
          <p:cNvGrpSpPr/>
          <p:nvPr/>
        </p:nvGrpSpPr>
        <p:grpSpPr>
          <a:xfrm rot="0">
            <a:off x="10976266" y="4404534"/>
            <a:ext cx="5471949" cy="5250113"/>
            <a:chOff x="0" y="0"/>
            <a:chExt cx="7295932" cy="7000151"/>
          </a:xfrm>
        </p:grpSpPr>
        <p:sp>
          <p:nvSpPr>
            <p:cNvPr name="TextBox 9" id="9"/>
            <p:cNvSpPr txBox="true"/>
            <p:nvPr/>
          </p:nvSpPr>
          <p:spPr>
            <a:xfrm rot="0">
              <a:off x="0" y="-47625"/>
              <a:ext cx="7295932" cy="2453005"/>
            </a:xfrm>
            <a:prstGeom prst="rect">
              <a:avLst/>
            </a:prstGeom>
          </p:spPr>
          <p:txBody>
            <a:bodyPr anchor="t" rtlCol="false" tIns="0" lIns="0" bIns="0" rIns="0">
              <a:spAutoFit/>
            </a:bodyPr>
            <a:lstStyle/>
            <a:p>
              <a:pPr marL="453392" indent="-226696" lvl="1">
                <a:lnSpc>
                  <a:spcPts val="2940"/>
                </a:lnSpc>
                <a:buFont typeface="Arial"/>
                <a:buChar char="•"/>
              </a:pPr>
              <a:r>
                <a:rPr lang="en-US" sz="2100">
                  <a:solidFill>
                    <a:srgbClr val="FFFFFF"/>
                  </a:solidFill>
                  <a:latin typeface="Open Sauce"/>
                </a:rPr>
                <a:t>Introdução e questão problema</a:t>
              </a:r>
            </a:p>
            <a:p>
              <a:pPr>
                <a:lnSpc>
                  <a:spcPts val="2940"/>
                </a:lnSpc>
              </a:pPr>
            </a:p>
            <a:p>
              <a:pPr marL="453392" indent="-226696" lvl="1">
                <a:lnSpc>
                  <a:spcPts val="2940"/>
                </a:lnSpc>
                <a:buFont typeface="Arial"/>
                <a:buChar char="•"/>
              </a:pPr>
              <a:r>
                <a:rPr lang="en-US" sz="2100">
                  <a:solidFill>
                    <a:srgbClr val="FFFFFF"/>
                  </a:solidFill>
                  <a:latin typeface="Open Sauce"/>
                </a:rPr>
                <a:t>Desenvolvimento</a:t>
              </a:r>
              <a:r>
                <a:rPr lang="en-US" sz="2100">
                  <a:solidFill>
                    <a:srgbClr val="FFFFFF"/>
                  </a:solidFill>
                  <a:latin typeface="Open Sauce"/>
                </a:rPr>
                <a:t> e Soluções</a:t>
              </a:r>
            </a:p>
            <a:p>
              <a:pPr>
                <a:lnSpc>
                  <a:spcPts val="2940"/>
                </a:lnSpc>
              </a:pPr>
            </a:p>
            <a:p>
              <a:pPr marL="453392" indent="-226696" lvl="1">
                <a:lnSpc>
                  <a:spcPts val="2940"/>
                </a:lnSpc>
                <a:buFont typeface="Arial"/>
                <a:buChar char="•"/>
              </a:pPr>
              <a:r>
                <a:rPr lang="en-US" sz="2100">
                  <a:solidFill>
                    <a:srgbClr val="FFFFFF"/>
                  </a:solidFill>
                  <a:latin typeface="Open Sauce"/>
                </a:rPr>
                <a:t>Conclusão</a:t>
              </a:r>
            </a:p>
          </p:txBody>
        </p:sp>
        <p:sp>
          <p:nvSpPr>
            <p:cNvPr name="TextBox 10" id="10"/>
            <p:cNvSpPr txBox="true"/>
            <p:nvPr/>
          </p:nvSpPr>
          <p:spPr>
            <a:xfrm rot="0">
              <a:off x="0" y="2708231"/>
              <a:ext cx="7295932" cy="1957705"/>
            </a:xfrm>
            <a:prstGeom prst="rect">
              <a:avLst/>
            </a:prstGeom>
          </p:spPr>
          <p:txBody>
            <a:bodyPr anchor="t" rtlCol="false" tIns="0" lIns="0" bIns="0" rIns="0">
              <a:spAutoFit/>
            </a:bodyPr>
            <a:lstStyle/>
            <a:p>
              <a:pPr>
                <a:lnSpc>
                  <a:spcPts val="2940"/>
                </a:lnSpc>
              </a:pPr>
            </a:p>
            <a:p>
              <a:pPr>
                <a:lnSpc>
                  <a:spcPts val="2940"/>
                </a:lnSpc>
              </a:pPr>
            </a:p>
            <a:p>
              <a:pPr>
                <a:lnSpc>
                  <a:spcPts val="2940"/>
                </a:lnSpc>
              </a:pPr>
            </a:p>
            <a:p>
              <a:pPr>
                <a:lnSpc>
                  <a:spcPts val="2940"/>
                </a:lnSpc>
              </a:pPr>
            </a:p>
          </p:txBody>
        </p:sp>
        <p:sp>
          <p:nvSpPr>
            <p:cNvPr name="TextBox 11" id="11"/>
            <p:cNvSpPr txBox="true"/>
            <p:nvPr/>
          </p:nvSpPr>
          <p:spPr>
            <a:xfrm rot="0">
              <a:off x="0" y="5748567"/>
              <a:ext cx="7295932" cy="471805"/>
            </a:xfrm>
            <a:prstGeom prst="rect">
              <a:avLst/>
            </a:prstGeom>
          </p:spPr>
          <p:txBody>
            <a:bodyPr anchor="t" rtlCol="false" tIns="0" lIns="0" bIns="0" rIns="0">
              <a:spAutoFit/>
            </a:bodyPr>
            <a:lstStyle/>
            <a:p>
              <a:pPr>
                <a:lnSpc>
                  <a:spcPts val="2940"/>
                </a:lnSpc>
              </a:pPr>
            </a:p>
          </p:txBody>
        </p:sp>
        <p:sp>
          <p:nvSpPr>
            <p:cNvPr name="TextBox 12" id="12"/>
            <p:cNvSpPr txBox="true"/>
            <p:nvPr/>
          </p:nvSpPr>
          <p:spPr>
            <a:xfrm rot="0">
              <a:off x="0" y="6528347"/>
              <a:ext cx="7295932" cy="471805"/>
            </a:xfrm>
            <a:prstGeom prst="rect">
              <a:avLst/>
            </a:prstGeom>
          </p:spPr>
          <p:txBody>
            <a:bodyPr anchor="t" rtlCol="false" tIns="0" lIns="0" bIns="0" rIns="0">
              <a:spAutoFit/>
            </a:bodyPr>
            <a:lstStyle/>
            <a:p>
              <a:pPr>
                <a:lnSpc>
                  <a:spcPts val="2940"/>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671898" y="6145754"/>
            <a:ext cx="10471590" cy="5235795"/>
          </a:xfrm>
          <a:custGeom>
            <a:avLst/>
            <a:gdLst/>
            <a:ahLst/>
            <a:cxnLst/>
            <a:rect r="r" b="b" t="t" l="l"/>
            <a:pathLst>
              <a:path h="5235795" w="10471590">
                <a:moveTo>
                  <a:pt x="0" y="0"/>
                </a:moveTo>
                <a:lnTo>
                  <a:pt x="10471590" y="0"/>
                </a:lnTo>
                <a:lnTo>
                  <a:pt x="10471590" y="5235795"/>
                </a:lnTo>
                <a:lnTo>
                  <a:pt x="0" y="523579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aphicFrame>
        <p:nvGraphicFramePr>
          <p:cNvPr name="Table 3" id="3"/>
          <p:cNvGraphicFramePr>
            <a:graphicFrameLocks noGrp="true"/>
          </p:cNvGraphicFramePr>
          <p:nvPr/>
        </p:nvGraphicFramePr>
        <p:xfrm>
          <a:off x="7808435" y="1028700"/>
          <a:ext cx="9542441" cy="5576689"/>
        </p:xfrm>
        <a:graphic>
          <a:graphicData uri="http://schemas.openxmlformats.org/drawingml/2006/table">
            <a:tbl>
              <a:tblPr/>
              <a:tblGrid>
                <a:gridCol w="4771220"/>
                <a:gridCol w="4771220"/>
              </a:tblGrid>
              <a:tr h="2799618">
                <a:tc>
                  <a:txBody>
                    <a:bodyPr anchor="t" rtlCol="false"/>
                    <a:lstStyle/>
                    <a:p>
                      <a:pPr algn="ctr">
                        <a:lnSpc>
                          <a:spcPts val="2800"/>
                        </a:lnSpc>
                        <a:defRPr/>
                      </a:pPr>
                      <a:r>
                        <a:rPr lang="en-US" sz="2000">
                          <a:solidFill>
                            <a:srgbClr val="000000"/>
                          </a:solidFill>
                          <a:latin typeface="Open Sauce"/>
                        </a:rPr>
                        <a:t>Em um espaço de jogo, um técnico de futsal pretende que o seu time ache sempre os melhores caminhos para o gol. </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9525">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F1EEEE"/>
                    </a:solidFill>
                  </a:tcPr>
                </a:tc>
                <a:tc>
                  <a:txBody>
                    <a:bodyPr anchor="t" rtlCol="false"/>
                    <a:lstStyle/>
                    <a:p>
                      <a:pPr algn="ctr">
                        <a:lnSpc>
                          <a:spcPts val="2800"/>
                        </a:lnSpc>
                        <a:defRPr/>
                      </a:pPr>
                      <a:r>
                        <a:rPr lang="en-US" sz="2000">
                          <a:solidFill>
                            <a:srgbClr val="000000"/>
                          </a:solidFill>
                          <a:latin typeface="Open Sauce"/>
                        </a:rPr>
                        <a:t>Em sua concepção, os melhores caminhos para o gol são definidos pelo menor espaço entre os jogadores.</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9525">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F1EEEE"/>
                    </a:solidFill>
                  </a:tcPr>
                </a:tc>
              </a:tr>
              <a:tr h="2777070">
                <a:tc>
                  <a:txBody>
                    <a:bodyPr anchor="t" rtlCol="false"/>
                    <a:lstStyle/>
                    <a:p>
                      <a:pPr algn="ctr">
                        <a:lnSpc>
                          <a:spcPts val="2800"/>
                        </a:lnSpc>
                        <a:defRPr/>
                      </a:pPr>
                      <a:r>
                        <a:rPr lang="en-US" sz="2000">
                          <a:solidFill>
                            <a:srgbClr val="000000"/>
                          </a:solidFill>
                          <a:latin typeface="Open Sauce"/>
                        </a:rPr>
                        <a:t>De imediato surge o questionamento de como implementar uma solução eficiente através da ferramenta de grafos e seus algoritmos.</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9525">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F1EEEE"/>
                    </a:solidFill>
                  </a:tcPr>
                </a:tc>
                <a:tc>
                  <a:txBody>
                    <a:bodyPr anchor="t" rtlCol="false"/>
                    <a:lstStyle/>
                    <a:p>
                      <a:pPr algn="ctr">
                        <a:lnSpc>
                          <a:spcPts val="2800"/>
                        </a:lnSpc>
                        <a:defRPr/>
                      </a:pPr>
                      <a:r>
                        <a:rPr lang="en-US" sz="2000">
                          <a:solidFill>
                            <a:srgbClr val="000000"/>
                          </a:solidFill>
                          <a:latin typeface="Open Sauce"/>
                        </a:rPr>
                        <a:t> Qual seria a estrutura de dados usada para representar o grafo? </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9525">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F1EEEE"/>
                    </a:solidFill>
                  </a:tcPr>
                </a:tc>
              </a:tr>
            </a:tbl>
          </a:graphicData>
        </a:graphic>
      </p:graphicFrame>
      <p:sp>
        <p:nvSpPr>
          <p:cNvPr name="TextBox 4" id="4"/>
          <p:cNvSpPr txBox="true"/>
          <p:nvPr/>
        </p:nvSpPr>
        <p:spPr>
          <a:xfrm rot="0">
            <a:off x="692425" y="3567113"/>
            <a:ext cx="5911830" cy="3162300"/>
          </a:xfrm>
          <a:prstGeom prst="rect">
            <a:avLst/>
          </a:prstGeom>
        </p:spPr>
        <p:txBody>
          <a:bodyPr anchor="t" rtlCol="false" tIns="0" lIns="0" bIns="0" rIns="0">
            <a:spAutoFit/>
          </a:bodyPr>
          <a:lstStyle/>
          <a:p>
            <a:pPr marL="0" indent="0" lvl="0">
              <a:lnSpc>
                <a:spcPts val="8399"/>
              </a:lnSpc>
            </a:pPr>
            <a:r>
              <a:rPr lang="en-US" sz="6999" spc="-139">
                <a:solidFill>
                  <a:srgbClr val="000000"/>
                </a:solidFill>
                <a:latin typeface="Antonio Bold"/>
              </a:rPr>
              <a:t>Introdução e Questão problema</a:t>
            </a:r>
          </a:p>
        </p:txBody>
      </p:sp>
      <p:sp>
        <p:nvSpPr>
          <p:cNvPr name="Freeform 5" id="5"/>
          <p:cNvSpPr/>
          <p:nvPr/>
        </p:nvSpPr>
        <p:spPr>
          <a:xfrm flipH="false" flipV="false" rot="0">
            <a:off x="1028700" y="445862"/>
            <a:ext cx="1127506" cy="1700501"/>
          </a:xfrm>
          <a:custGeom>
            <a:avLst/>
            <a:gdLst/>
            <a:ahLst/>
            <a:cxnLst/>
            <a:rect r="r" b="b" t="t" l="l"/>
            <a:pathLst>
              <a:path h="1700501" w="1127506">
                <a:moveTo>
                  <a:pt x="0" y="0"/>
                </a:moveTo>
                <a:lnTo>
                  <a:pt x="1127506" y="0"/>
                </a:lnTo>
                <a:lnTo>
                  <a:pt x="1127506" y="1700501"/>
                </a:lnTo>
                <a:lnTo>
                  <a:pt x="0" y="1700501"/>
                </a:lnTo>
                <a:lnTo>
                  <a:pt x="0" y="0"/>
                </a:lnTo>
                <a:close/>
              </a:path>
            </a:pathLst>
          </a:custGeom>
          <a:blipFill>
            <a:blip r:embed="rId4"/>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7886701" cy="10287000"/>
          </a:xfrm>
          <a:prstGeom prst="rect">
            <a:avLst/>
          </a:prstGeom>
          <a:solidFill>
            <a:srgbClr val="48B281"/>
          </a:solidFill>
        </p:spPr>
      </p:sp>
      <p:grpSp>
        <p:nvGrpSpPr>
          <p:cNvPr name="Group 3" id="3"/>
          <p:cNvGrpSpPr/>
          <p:nvPr/>
        </p:nvGrpSpPr>
        <p:grpSpPr>
          <a:xfrm rot="-3270436">
            <a:off x="-3819097" y="5388148"/>
            <a:ext cx="12098771" cy="6654453"/>
            <a:chOff x="0" y="0"/>
            <a:chExt cx="4060919" cy="2233549"/>
          </a:xfrm>
        </p:grpSpPr>
        <p:sp>
          <p:nvSpPr>
            <p:cNvPr name="Freeform 4" id="4"/>
            <p:cNvSpPr/>
            <p:nvPr/>
          </p:nvSpPr>
          <p:spPr>
            <a:xfrm flipH="false" flipV="false" rot="0">
              <a:off x="19050" y="19050"/>
              <a:ext cx="4022947" cy="2195449"/>
            </a:xfrm>
            <a:custGeom>
              <a:avLst/>
              <a:gdLst/>
              <a:ahLst/>
              <a:cxnLst/>
              <a:rect r="r" b="b" t="t" l="l"/>
              <a:pathLst>
                <a:path h="2195449" w="4022947">
                  <a:moveTo>
                    <a:pt x="2925031" y="2195449"/>
                  </a:moveTo>
                  <a:lnTo>
                    <a:pt x="1097788" y="2195449"/>
                  </a:lnTo>
                  <a:cubicBezTo>
                    <a:pt x="491490" y="2195449"/>
                    <a:pt x="0" y="1703959"/>
                    <a:pt x="0" y="1097661"/>
                  </a:cubicBezTo>
                  <a:cubicBezTo>
                    <a:pt x="0" y="491490"/>
                    <a:pt x="491490" y="0"/>
                    <a:pt x="1097788" y="0"/>
                  </a:cubicBezTo>
                  <a:lnTo>
                    <a:pt x="2925158" y="0"/>
                  </a:lnTo>
                  <a:cubicBezTo>
                    <a:pt x="3531457" y="0"/>
                    <a:pt x="4022947" y="491490"/>
                    <a:pt x="4022947" y="1097788"/>
                  </a:cubicBezTo>
                  <a:cubicBezTo>
                    <a:pt x="4022820" y="1703959"/>
                    <a:pt x="3531329" y="2195449"/>
                    <a:pt x="2925031" y="2195449"/>
                  </a:cubicBezTo>
                  <a:close/>
                </a:path>
              </a:pathLst>
            </a:custGeom>
            <a:solidFill>
              <a:srgbClr val="68D6A3"/>
            </a:solidFill>
          </p:spPr>
        </p:sp>
        <p:sp>
          <p:nvSpPr>
            <p:cNvPr name="Freeform 5" id="5"/>
            <p:cNvSpPr/>
            <p:nvPr/>
          </p:nvSpPr>
          <p:spPr>
            <a:xfrm flipH="false" flipV="false" rot="0">
              <a:off x="0" y="0"/>
              <a:ext cx="4060920" cy="2233549"/>
            </a:xfrm>
            <a:custGeom>
              <a:avLst/>
              <a:gdLst/>
              <a:ahLst/>
              <a:cxnLst/>
              <a:rect r="r" b="b" t="t" l="l"/>
              <a:pathLst>
                <a:path h="2233549" w="4060920">
                  <a:moveTo>
                    <a:pt x="2944081" y="2233549"/>
                  </a:moveTo>
                  <a:lnTo>
                    <a:pt x="1116838" y="2233549"/>
                  </a:lnTo>
                  <a:cubicBezTo>
                    <a:pt x="501015" y="2233549"/>
                    <a:pt x="0" y="1732534"/>
                    <a:pt x="0" y="1116838"/>
                  </a:cubicBezTo>
                  <a:cubicBezTo>
                    <a:pt x="0" y="501015"/>
                    <a:pt x="501015" y="0"/>
                    <a:pt x="1116838" y="0"/>
                  </a:cubicBezTo>
                  <a:lnTo>
                    <a:pt x="2944208" y="0"/>
                  </a:lnTo>
                  <a:cubicBezTo>
                    <a:pt x="3559904" y="0"/>
                    <a:pt x="4060920" y="501015"/>
                    <a:pt x="4060920" y="1116838"/>
                  </a:cubicBezTo>
                  <a:cubicBezTo>
                    <a:pt x="4060920" y="1732534"/>
                    <a:pt x="3559904" y="2233549"/>
                    <a:pt x="2944081" y="2233549"/>
                  </a:cubicBezTo>
                  <a:close/>
                  <a:moveTo>
                    <a:pt x="1116838" y="38100"/>
                  </a:moveTo>
                  <a:cubicBezTo>
                    <a:pt x="521970" y="38100"/>
                    <a:pt x="38100" y="521970"/>
                    <a:pt x="38100" y="1116838"/>
                  </a:cubicBezTo>
                  <a:cubicBezTo>
                    <a:pt x="38100" y="1711579"/>
                    <a:pt x="521970" y="2195576"/>
                    <a:pt x="1116838" y="2195576"/>
                  </a:cubicBezTo>
                  <a:lnTo>
                    <a:pt x="2944208" y="2195576"/>
                  </a:lnTo>
                  <a:cubicBezTo>
                    <a:pt x="3538950" y="2195576"/>
                    <a:pt x="4022947" y="1711706"/>
                    <a:pt x="4022947" y="1116838"/>
                  </a:cubicBezTo>
                  <a:cubicBezTo>
                    <a:pt x="4022820" y="521970"/>
                    <a:pt x="3538949" y="38100"/>
                    <a:pt x="2944081" y="38100"/>
                  </a:cubicBezTo>
                  <a:lnTo>
                    <a:pt x="1116838" y="38100"/>
                  </a:lnTo>
                  <a:close/>
                </a:path>
              </a:pathLst>
            </a:custGeom>
            <a:solidFill>
              <a:srgbClr val="68D6A3"/>
            </a:solidFill>
          </p:spPr>
        </p:sp>
      </p:grpSp>
      <p:grpSp>
        <p:nvGrpSpPr>
          <p:cNvPr name="Group 6" id="6"/>
          <p:cNvGrpSpPr>
            <a:grpSpLocks noChangeAspect="true"/>
          </p:cNvGrpSpPr>
          <p:nvPr/>
        </p:nvGrpSpPr>
        <p:grpSpPr>
          <a:xfrm rot="0">
            <a:off x="1028700" y="3716656"/>
            <a:ext cx="5541666" cy="5541644"/>
            <a:chOff x="0" y="0"/>
            <a:chExt cx="6350000" cy="6349975"/>
          </a:xfrm>
        </p:grpSpPr>
        <p:sp>
          <p:nvSpPr>
            <p:cNvPr name="Freeform 7" id="7"/>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29165" t="0" r="-20927" b="0"/>
              </a:stretch>
            </a:blipFill>
          </p:spPr>
        </p:sp>
      </p:grpSp>
      <p:grpSp>
        <p:nvGrpSpPr>
          <p:cNvPr name="Group 8" id="8"/>
          <p:cNvGrpSpPr/>
          <p:nvPr/>
        </p:nvGrpSpPr>
        <p:grpSpPr>
          <a:xfrm rot="0">
            <a:off x="8751178" y="710564"/>
            <a:ext cx="6985591" cy="8509054"/>
            <a:chOff x="0" y="0"/>
            <a:chExt cx="9314121" cy="11345406"/>
          </a:xfrm>
        </p:grpSpPr>
        <p:sp>
          <p:nvSpPr>
            <p:cNvPr name="TextBox 9" id="9"/>
            <p:cNvSpPr txBox="true"/>
            <p:nvPr/>
          </p:nvSpPr>
          <p:spPr>
            <a:xfrm rot="0">
              <a:off x="0" y="772547"/>
              <a:ext cx="9314121" cy="3008406"/>
            </a:xfrm>
            <a:prstGeom prst="rect">
              <a:avLst/>
            </a:prstGeom>
          </p:spPr>
          <p:txBody>
            <a:bodyPr anchor="t" rtlCol="false" tIns="0" lIns="0" bIns="0" rIns="0">
              <a:spAutoFit/>
            </a:bodyPr>
            <a:lstStyle/>
            <a:p>
              <a:pPr>
                <a:lnSpc>
                  <a:spcPts val="2552"/>
                </a:lnSpc>
              </a:pPr>
            </a:p>
            <a:p>
              <a:pPr>
                <a:lnSpc>
                  <a:spcPts val="2552"/>
                </a:lnSpc>
              </a:pPr>
              <a:r>
                <a:rPr lang="en-US" sz="1963">
                  <a:solidFill>
                    <a:srgbClr val="000000"/>
                  </a:solidFill>
                  <a:latin typeface="Open Sauce"/>
                </a:rPr>
                <a:t>A utilização de um grafo esparso e direcionado para encontrar o menor caminho até o gol em futsal surge como opção. Um grafo direcionado captura com precisão as direções das ações dos jogadores em campo, sendo essencial para o planejamento de movimentos. </a:t>
              </a:r>
            </a:p>
          </p:txBody>
        </p:sp>
        <p:sp>
          <p:nvSpPr>
            <p:cNvPr name="TextBox 10" id="10"/>
            <p:cNvSpPr txBox="true"/>
            <p:nvPr/>
          </p:nvSpPr>
          <p:spPr>
            <a:xfrm rot="0">
              <a:off x="0" y="-9525"/>
              <a:ext cx="9314121" cy="459767"/>
            </a:xfrm>
            <a:prstGeom prst="rect">
              <a:avLst/>
            </a:prstGeom>
          </p:spPr>
          <p:txBody>
            <a:bodyPr anchor="t" rtlCol="false" tIns="0" lIns="0" bIns="0" rIns="0">
              <a:spAutoFit/>
            </a:bodyPr>
            <a:lstStyle/>
            <a:p>
              <a:pPr>
                <a:lnSpc>
                  <a:spcPts val="2885"/>
                </a:lnSpc>
              </a:pPr>
              <a:r>
                <a:rPr lang="en-US" sz="2219">
                  <a:solidFill>
                    <a:srgbClr val="000000"/>
                  </a:solidFill>
                  <a:latin typeface="Open Sauce Bold"/>
                </a:rPr>
                <a:t>SOLUÇÃO 1</a:t>
              </a:r>
            </a:p>
          </p:txBody>
        </p:sp>
        <p:sp>
          <p:nvSpPr>
            <p:cNvPr name="TextBox 11" id="11"/>
            <p:cNvSpPr txBox="true"/>
            <p:nvPr/>
          </p:nvSpPr>
          <p:spPr>
            <a:xfrm rot="0">
              <a:off x="0" y="5253074"/>
              <a:ext cx="9314121" cy="6092332"/>
            </a:xfrm>
            <a:prstGeom prst="rect">
              <a:avLst/>
            </a:prstGeom>
          </p:spPr>
          <p:txBody>
            <a:bodyPr anchor="t" rtlCol="false" tIns="0" lIns="0" bIns="0" rIns="0">
              <a:spAutoFit/>
            </a:bodyPr>
            <a:lstStyle/>
            <a:p>
              <a:pPr>
                <a:lnSpc>
                  <a:spcPts val="2552"/>
                </a:lnSpc>
              </a:pPr>
              <a:r>
                <a:rPr lang="en-US" sz="1963">
                  <a:solidFill>
                    <a:srgbClr val="000000"/>
                  </a:solidFill>
                  <a:latin typeface="Open Sauce"/>
                </a:rPr>
                <a:t>O algoritmo de Dijkstra pode ser aplicado a esse tipo de grafo para encontrar o caminho mais curto, considerando a direção do movimento dos jogadores.</a:t>
              </a:r>
            </a:p>
            <a:p>
              <a:pPr>
                <a:lnSpc>
                  <a:spcPts val="2552"/>
                </a:lnSpc>
              </a:pPr>
            </a:p>
            <a:p>
              <a:pPr>
                <a:lnSpc>
                  <a:spcPts val="2886"/>
                </a:lnSpc>
              </a:pPr>
              <a:r>
                <a:rPr lang="en-US" sz="2220">
                  <a:solidFill>
                    <a:srgbClr val="000000"/>
                  </a:solidFill>
                  <a:latin typeface="Open Sauce Bold"/>
                </a:rPr>
                <a:t>SOLUÇÃO</a:t>
              </a:r>
              <a:r>
                <a:rPr lang="en-US" sz="2220">
                  <a:solidFill>
                    <a:srgbClr val="000000"/>
                  </a:solidFill>
                  <a:latin typeface="Open Sauce Bold"/>
                </a:rPr>
                <a:t> 3</a:t>
              </a:r>
            </a:p>
            <a:p>
              <a:pPr>
                <a:lnSpc>
                  <a:spcPts val="2886"/>
                </a:lnSpc>
              </a:pPr>
            </a:p>
            <a:p>
              <a:pPr>
                <a:lnSpc>
                  <a:spcPts val="2496"/>
                </a:lnSpc>
              </a:pPr>
              <a:r>
                <a:rPr lang="en-US" sz="1920">
                  <a:solidFill>
                    <a:srgbClr val="000000"/>
                  </a:solidFill>
                  <a:latin typeface="Open Sauce Bold"/>
                </a:rPr>
                <a:t> </a:t>
              </a:r>
              <a:r>
                <a:rPr lang="en-US" sz="1920">
                  <a:solidFill>
                    <a:srgbClr val="000000"/>
                  </a:solidFill>
                  <a:latin typeface="Open Sauce"/>
                </a:rPr>
                <a:t>A</a:t>
              </a:r>
              <a:r>
                <a:rPr lang="en-US" sz="1920">
                  <a:solidFill>
                    <a:srgbClr val="000000"/>
                  </a:solidFill>
                  <a:latin typeface="Open Sauce Bold"/>
                </a:rPr>
                <a:t> </a:t>
              </a:r>
              <a:r>
                <a:rPr lang="en-US" sz="1920">
                  <a:solidFill>
                    <a:srgbClr val="000000"/>
                  </a:solidFill>
                  <a:latin typeface="Open Sauce"/>
                </a:rPr>
                <a:t>implementação do algoritmo de Dijkstra para encontrar o menor caminho até o gol em uma equipe de futsal foi realizada utilizando listas de adjacência.  Essa estrutura de dados permite representar de forma compacta as conexões entre os jogadores em campo, economizando espaço de armazenamento e acelerando o acesso aos vizinhos de cada jogador.</a:t>
              </a:r>
            </a:p>
            <a:p>
              <a:pPr>
                <a:lnSpc>
                  <a:spcPts val="2886"/>
                </a:lnSpc>
              </a:pPr>
            </a:p>
          </p:txBody>
        </p:sp>
        <p:sp>
          <p:nvSpPr>
            <p:cNvPr name="TextBox 12" id="12"/>
            <p:cNvSpPr txBox="true"/>
            <p:nvPr/>
          </p:nvSpPr>
          <p:spPr>
            <a:xfrm rot="0">
              <a:off x="0" y="4471002"/>
              <a:ext cx="9314121" cy="459767"/>
            </a:xfrm>
            <a:prstGeom prst="rect">
              <a:avLst/>
            </a:prstGeom>
          </p:spPr>
          <p:txBody>
            <a:bodyPr anchor="t" rtlCol="false" tIns="0" lIns="0" bIns="0" rIns="0">
              <a:spAutoFit/>
            </a:bodyPr>
            <a:lstStyle/>
            <a:p>
              <a:pPr>
                <a:lnSpc>
                  <a:spcPts val="2885"/>
                </a:lnSpc>
              </a:pPr>
              <a:r>
                <a:rPr lang="en-US" sz="2219">
                  <a:solidFill>
                    <a:srgbClr val="000000"/>
                  </a:solidFill>
                  <a:latin typeface="Open Sauce Bold"/>
                </a:rPr>
                <a:t>SOLUÇÃO 2</a:t>
              </a:r>
            </a:p>
          </p:txBody>
        </p:sp>
      </p:grpSp>
      <p:sp>
        <p:nvSpPr>
          <p:cNvPr name="TextBox 13" id="13"/>
          <p:cNvSpPr txBox="true"/>
          <p:nvPr/>
        </p:nvSpPr>
        <p:spPr>
          <a:xfrm rot="0">
            <a:off x="15581293" y="9506585"/>
            <a:ext cx="1903256" cy="246380"/>
          </a:xfrm>
          <a:prstGeom prst="rect">
            <a:avLst/>
          </a:prstGeom>
        </p:spPr>
        <p:txBody>
          <a:bodyPr anchor="t" rtlCol="false" tIns="0" lIns="0" bIns="0" rIns="0">
            <a:spAutoFit/>
          </a:bodyPr>
          <a:lstStyle/>
          <a:p>
            <a:pPr algn="ctr">
              <a:lnSpc>
                <a:spcPts val="2080"/>
              </a:lnSpc>
            </a:pPr>
            <a:r>
              <a:rPr lang="en-US" sz="1600">
                <a:solidFill>
                  <a:srgbClr val="FFFFFF"/>
                </a:solidFill>
                <a:latin typeface="Open Sauce"/>
              </a:rPr>
              <a:t>Voltar ao </a:t>
            </a:r>
            <a:r>
              <a:rPr lang="en-US" sz="1600">
                <a:solidFill>
                  <a:srgbClr val="FFFFFF"/>
                </a:solidFill>
                <a:latin typeface="Open Sauce Bold"/>
              </a:rPr>
              <a:t>índice</a:t>
            </a:r>
          </a:p>
        </p:txBody>
      </p:sp>
      <p:sp>
        <p:nvSpPr>
          <p:cNvPr name="Freeform 14" id="14"/>
          <p:cNvSpPr/>
          <p:nvPr/>
        </p:nvSpPr>
        <p:spPr>
          <a:xfrm flipH="false" flipV="false" rot="0">
            <a:off x="16357043" y="461124"/>
            <a:ext cx="1127506" cy="1700501"/>
          </a:xfrm>
          <a:custGeom>
            <a:avLst/>
            <a:gdLst/>
            <a:ahLst/>
            <a:cxnLst/>
            <a:rect r="r" b="b" t="t" l="l"/>
            <a:pathLst>
              <a:path h="1700501" w="1127506">
                <a:moveTo>
                  <a:pt x="0" y="0"/>
                </a:moveTo>
                <a:lnTo>
                  <a:pt x="1127506" y="0"/>
                </a:lnTo>
                <a:lnTo>
                  <a:pt x="1127506" y="1700502"/>
                </a:lnTo>
                <a:lnTo>
                  <a:pt x="0" y="1700502"/>
                </a:lnTo>
                <a:lnTo>
                  <a:pt x="0" y="0"/>
                </a:lnTo>
                <a:close/>
              </a:path>
            </a:pathLst>
          </a:custGeom>
          <a:blipFill>
            <a:blip r:embed="rId3"/>
            <a:stretch>
              <a:fillRect l="0" t="0" r="0" b="0"/>
            </a:stretch>
          </a:blipFill>
        </p:spPr>
      </p:sp>
      <p:sp>
        <p:nvSpPr>
          <p:cNvPr name="TextBox 15" id="15"/>
          <p:cNvSpPr txBox="true"/>
          <p:nvPr/>
        </p:nvSpPr>
        <p:spPr>
          <a:xfrm rot="0">
            <a:off x="418207" y="643889"/>
            <a:ext cx="3525143" cy="547371"/>
          </a:xfrm>
          <a:prstGeom prst="rect">
            <a:avLst/>
          </a:prstGeom>
        </p:spPr>
        <p:txBody>
          <a:bodyPr anchor="t" rtlCol="false" tIns="0" lIns="0" bIns="0" rIns="0">
            <a:spAutoFit/>
          </a:bodyPr>
          <a:lstStyle/>
          <a:p>
            <a:pPr algn="ctr">
              <a:lnSpc>
                <a:spcPts val="4479"/>
              </a:lnSpc>
              <a:spcBef>
                <a:spcPct val="0"/>
              </a:spcBef>
            </a:pPr>
            <a:r>
              <a:rPr lang="en-US" sz="3199">
                <a:solidFill>
                  <a:srgbClr val="000000"/>
                </a:solidFill>
                <a:latin typeface="Open Sauce Bold"/>
              </a:rPr>
              <a:t>Desenvolvimento</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0" y="784498"/>
            <a:ext cx="8277262" cy="8229600"/>
          </a:xfrm>
          <a:prstGeom prst="rect">
            <a:avLst/>
          </a:prstGeom>
        </p:spPr>
      </p:pic>
      <p:grpSp>
        <p:nvGrpSpPr>
          <p:cNvPr name="Group 3" id="3"/>
          <p:cNvGrpSpPr/>
          <p:nvPr/>
        </p:nvGrpSpPr>
        <p:grpSpPr>
          <a:xfrm rot="0">
            <a:off x="9728720" y="469042"/>
            <a:ext cx="7530580" cy="17578515"/>
            <a:chOff x="0" y="0"/>
            <a:chExt cx="10040773" cy="23438021"/>
          </a:xfrm>
        </p:grpSpPr>
        <p:sp>
          <p:nvSpPr>
            <p:cNvPr name="TextBox 4" id="4"/>
            <p:cNvSpPr txBox="true"/>
            <p:nvPr/>
          </p:nvSpPr>
          <p:spPr>
            <a:xfrm rot="0">
              <a:off x="0" y="-123825"/>
              <a:ext cx="10040773" cy="1437157"/>
            </a:xfrm>
            <a:prstGeom prst="rect">
              <a:avLst/>
            </a:prstGeom>
          </p:spPr>
          <p:txBody>
            <a:bodyPr anchor="t" rtlCol="false" tIns="0" lIns="0" bIns="0" rIns="0">
              <a:spAutoFit/>
            </a:bodyPr>
            <a:lstStyle/>
            <a:p>
              <a:pPr marL="0" indent="0" lvl="0">
                <a:lnSpc>
                  <a:spcPts val="9102"/>
                </a:lnSpc>
              </a:pPr>
              <a:r>
                <a:rPr lang="en-US" sz="6501" spc="149">
                  <a:solidFill>
                    <a:srgbClr val="000000"/>
                  </a:solidFill>
                  <a:latin typeface="Antonio Bold"/>
                </a:rPr>
                <a:t>Algoritmo de Dijkstra </a:t>
              </a:r>
            </a:p>
          </p:txBody>
        </p:sp>
        <p:sp>
          <p:nvSpPr>
            <p:cNvPr name="TextBox 5" id="5"/>
            <p:cNvSpPr txBox="true"/>
            <p:nvPr/>
          </p:nvSpPr>
          <p:spPr>
            <a:xfrm rot="0">
              <a:off x="0" y="2018799"/>
              <a:ext cx="10040773" cy="18017405"/>
            </a:xfrm>
            <a:prstGeom prst="rect">
              <a:avLst/>
            </a:prstGeom>
          </p:spPr>
          <p:txBody>
            <a:bodyPr anchor="t" rtlCol="false" tIns="0" lIns="0" bIns="0" rIns="0">
              <a:spAutoFit/>
            </a:bodyPr>
            <a:lstStyle/>
            <a:p>
              <a:pPr>
                <a:lnSpc>
                  <a:spcPts val="3241"/>
                </a:lnSpc>
              </a:pPr>
              <a:r>
                <a:rPr lang="en-US" sz="2315" spc="53">
                  <a:solidFill>
                    <a:srgbClr val="000000"/>
                  </a:solidFill>
                  <a:latin typeface="Open Sauce"/>
                </a:rPr>
                <a:t>Criado por Edsger Wybe Dijkstra em 1959, a utilização deste algoritmo para resolver o problema de encontrar o menor caminho entre dois jogadores em um grafo de jogadores e posições tem vários pontos positivos:</a:t>
              </a:r>
            </a:p>
            <a:p>
              <a:pPr>
                <a:lnSpc>
                  <a:spcPts val="3381"/>
                </a:lnSpc>
              </a:pPr>
            </a:p>
            <a:p>
              <a:pPr marL="478224" indent="-239112" lvl="1">
                <a:lnSpc>
                  <a:spcPts val="3101"/>
                </a:lnSpc>
                <a:buFont typeface="Arial"/>
                <a:buChar char="•"/>
              </a:pPr>
              <a:r>
                <a:rPr lang="en-US" sz="2215" spc="50">
                  <a:solidFill>
                    <a:srgbClr val="000000"/>
                  </a:solidFill>
                  <a:latin typeface="Open Sauce Bold"/>
                </a:rPr>
                <a:t>Encontra o Menor Caminho; </a:t>
              </a:r>
            </a:p>
            <a:p>
              <a:pPr>
                <a:lnSpc>
                  <a:spcPts val="3101"/>
                </a:lnSpc>
              </a:pPr>
            </a:p>
            <a:p>
              <a:pPr marL="521403" indent="-260702" lvl="1">
                <a:lnSpc>
                  <a:spcPts val="3381"/>
                </a:lnSpc>
                <a:buFont typeface="Arial"/>
                <a:buChar char="•"/>
              </a:pPr>
              <a:r>
                <a:rPr lang="en-US" sz="2415" spc="55">
                  <a:solidFill>
                    <a:srgbClr val="000000"/>
                  </a:solidFill>
                  <a:latin typeface="Open Sauce Bold"/>
                </a:rPr>
                <a:t>Adaptabilidade ao Peso das Arestas;</a:t>
              </a:r>
            </a:p>
            <a:p>
              <a:pPr>
                <a:lnSpc>
                  <a:spcPts val="3381"/>
                </a:lnSpc>
              </a:pPr>
            </a:p>
            <a:p>
              <a:pPr marL="521403" indent="-260702" lvl="1">
                <a:lnSpc>
                  <a:spcPts val="3381"/>
                </a:lnSpc>
                <a:buFont typeface="Arial"/>
                <a:buChar char="•"/>
              </a:pPr>
              <a:r>
                <a:rPr lang="en-US" sz="2415" spc="55">
                  <a:solidFill>
                    <a:srgbClr val="000000"/>
                  </a:solidFill>
                  <a:latin typeface="Open Sauce Bold"/>
                </a:rPr>
                <a:t>Eficiência;</a:t>
              </a:r>
            </a:p>
            <a:p>
              <a:pPr>
                <a:lnSpc>
                  <a:spcPts val="3381"/>
                </a:lnSpc>
              </a:pPr>
            </a:p>
            <a:p>
              <a:pPr marL="521403" indent="-260702" lvl="1">
                <a:lnSpc>
                  <a:spcPts val="3381"/>
                </a:lnSpc>
                <a:buFont typeface="Arial"/>
                <a:buChar char="•"/>
              </a:pPr>
              <a:r>
                <a:rPr lang="en-US" sz="2415" spc="55">
                  <a:solidFill>
                    <a:srgbClr val="000000"/>
                  </a:solidFill>
                  <a:latin typeface="Open Sauce Bold"/>
                </a:rPr>
                <a:t>Facilidade de Uso;</a:t>
              </a:r>
            </a:p>
            <a:p>
              <a:pPr>
                <a:lnSpc>
                  <a:spcPts val="3381"/>
                </a:lnSpc>
              </a:pPr>
            </a:p>
            <a:p>
              <a:pPr marL="521403" indent="-260702" lvl="1">
                <a:lnSpc>
                  <a:spcPts val="3381"/>
                </a:lnSpc>
                <a:buFont typeface="Arial"/>
                <a:buChar char="•"/>
              </a:pPr>
              <a:r>
                <a:rPr lang="en-US" sz="2415" spc="55">
                  <a:solidFill>
                    <a:srgbClr val="000000"/>
                  </a:solidFill>
                  <a:latin typeface="Open Sauce Bold"/>
                </a:rPr>
                <a:t>Flexibilidade</a:t>
              </a:r>
            </a:p>
            <a:p>
              <a:pPr>
                <a:lnSpc>
                  <a:spcPts val="3381"/>
                </a:lnSpc>
              </a:pPr>
            </a:p>
            <a:p>
              <a:pPr>
                <a:lnSpc>
                  <a:spcPts val="3381"/>
                </a:lnSpc>
              </a:pPr>
            </a:p>
            <a:p>
              <a:pPr>
                <a:lnSpc>
                  <a:spcPts val="3381"/>
                </a:lnSpc>
              </a:pPr>
            </a:p>
            <a:p>
              <a:pPr>
                <a:lnSpc>
                  <a:spcPts val="3381"/>
                </a:lnSpc>
              </a:pPr>
            </a:p>
            <a:p>
              <a:pPr>
                <a:lnSpc>
                  <a:spcPts val="3381"/>
                </a:lnSpc>
              </a:pPr>
            </a:p>
            <a:p>
              <a:pPr>
                <a:lnSpc>
                  <a:spcPts val="3381"/>
                </a:lnSpc>
              </a:pPr>
            </a:p>
            <a:p>
              <a:pPr>
                <a:lnSpc>
                  <a:spcPts val="3381"/>
                </a:lnSpc>
              </a:pPr>
            </a:p>
            <a:p>
              <a:pPr>
                <a:lnSpc>
                  <a:spcPts val="3381"/>
                </a:lnSpc>
              </a:pPr>
            </a:p>
            <a:p>
              <a:pPr>
                <a:lnSpc>
                  <a:spcPts val="3381"/>
                </a:lnSpc>
              </a:pPr>
            </a:p>
            <a:p>
              <a:pPr>
                <a:lnSpc>
                  <a:spcPts val="3381"/>
                </a:lnSpc>
              </a:pPr>
            </a:p>
            <a:p>
              <a:pPr>
                <a:lnSpc>
                  <a:spcPts val="3381"/>
                </a:lnSpc>
              </a:pPr>
            </a:p>
            <a:p>
              <a:pPr>
                <a:lnSpc>
                  <a:spcPts val="3381"/>
                </a:lnSpc>
              </a:pPr>
            </a:p>
            <a:p>
              <a:pPr>
                <a:lnSpc>
                  <a:spcPts val="3381"/>
                </a:lnSpc>
              </a:pPr>
              <a:r>
                <a:rPr lang="en-US" sz="2415" spc="55">
                  <a:solidFill>
                    <a:srgbClr val="000000"/>
                  </a:solidFill>
                  <a:latin typeface="Open Sauce Bold"/>
                </a:rPr>
                <a:t>       </a:t>
              </a:r>
            </a:p>
            <a:p>
              <a:pPr>
                <a:lnSpc>
                  <a:spcPts val="3381"/>
                </a:lnSpc>
              </a:pPr>
            </a:p>
            <a:p>
              <a:pPr>
                <a:lnSpc>
                  <a:spcPts val="3381"/>
                </a:lnSpc>
              </a:pPr>
            </a:p>
            <a:p>
              <a:pPr>
                <a:lnSpc>
                  <a:spcPts val="3381"/>
                </a:lnSpc>
              </a:pPr>
            </a:p>
            <a:p>
              <a:pPr>
                <a:lnSpc>
                  <a:spcPts val="3381"/>
                </a:lnSpc>
              </a:pPr>
            </a:p>
          </p:txBody>
        </p:sp>
        <p:sp>
          <p:nvSpPr>
            <p:cNvPr name="TextBox 6" id="6"/>
            <p:cNvSpPr txBox="true"/>
            <p:nvPr/>
          </p:nvSpPr>
          <p:spPr>
            <a:xfrm rot="0">
              <a:off x="0" y="22986349"/>
              <a:ext cx="10040773" cy="451672"/>
            </a:xfrm>
            <a:prstGeom prst="rect">
              <a:avLst/>
            </a:prstGeom>
          </p:spPr>
          <p:txBody>
            <a:bodyPr anchor="t" rtlCol="false" tIns="0" lIns="0" bIns="0" rIns="0">
              <a:spAutoFit/>
            </a:bodyPr>
            <a:lstStyle/>
            <a:p>
              <a:pPr>
                <a:lnSpc>
                  <a:spcPts val="2990"/>
                </a:lnSpc>
              </a:pPr>
            </a:p>
          </p:txBody>
        </p:sp>
        <p:sp>
          <p:nvSpPr>
            <p:cNvPr name="TextBox 7" id="7"/>
            <p:cNvSpPr txBox="true"/>
            <p:nvPr/>
          </p:nvSpPr>
          <p:spPr>
            <a:xfrm rot="0">
              <a:off x="0" y="21554703"/>
              <a:ext cx="10040773" cy="1088765"/>
            </a:xfrm>
            <a:prstGeom prst="rect">
              <a:avLst/>
            </a:prstGeom>
          </p:spPr>
          <p:txBody>
            <a:bodyPr anchor="t" rtlCol="false" tIns="0" lIns="0" bIns="0" rIns="0">
              <a:spAutoFit/>
            </a:bodyPr>
            <a:lstStyle/>
            <a:p>
              <a:pPr>
                <a:lnSpc>
                  <a:spcPts val="3381"/>
                </a:lnSpc>
              </a:pPr>
            </a:p>
            <a:p>
              <a:pPr>
                <a:lnSpc>
                  <a:spcPts val="3381"/>
                </a:lnSpc>
              </a:pPr>
            </a:p>
          </p:txBody>
        </p:sp>
      </p:grpSp>
    </p:spTree>
  </p:cSld>
  <p:clrMapOvr>
    <a:masterClrMapping/>
  </p:clrMapOvr>
  <p:timing>
    <p:tnLst>
      <p:par>
        <p:cTn dur="indefinite" restart="never" nodeType="tmRoot">
          <p:childTnLst>
            <p:video>
              <p:cMediaNode vol="0">
                <p:cTn fill="hold" display="false">
                  <p:stCondLst>
                    <p:cond delay="indefinite"/>
                  </p:stCondLst>
                </p:cTn>
                <p:tgtEl>
                  <p:spTgt spid="2"/>
                </p:tgtEl>
              </p:cMediaNode>
            </p:video>
          </p:childTnLst>
        </p:cTn>
      </p:par>
    </p:tnLst>
  </p:timing>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7886701" cy="10287000"/>
          </a:xfrm>
          <a:prstGeom prst="rect">
            <a:avLst/>
          </a:prstGeom>
          <a:solidFill>
            <a:srgbClr val="48B281"/>
          </a:solidFill>
        </p:spPr>
      </p:sp>
      <p:sp>
        <p:nvSpPr>
          <p:cNvPr name="Freeform 3" id="3"/>
          <p:cNvSpPr/>
          <p:nvPr/>
        </p:nvSpPr>
        <p:spPr>
          <a:xfrm flipH="false" flipV="false" rot="0">
            <a:off x="16474507" y="566712"/>
            <a:ext cx="1127506" cy="1700501"/>
          </a:xfrm>
          <a:custGeom>
            <a:avLst/>
            <a:gdLst/>
            <a:ahLst/>
            <a:cxnLst/>
            <a:rect r="r" b="b" t="t" l="l"/>
            <a:pathLst>
              <a:path h="1700501" w="1127506">
                <a:moveTo>
                  <a:pt x="0" y="0"/>
                </a:moveTo>
                <a:lnTo>
                  <a:pt x="1127507" y="0"/>
                </a:lnTo>
                <a:lnTo>
                  <a:pt x="1127507" y="1700501"/>
                </a:lnTo>
                <a:lnTo>
                  <a:pt x="0" y="1700501"/>
                </a:lnTo>
                <a:lnTo>
                  <a:pt x="0" y="0"/>
                </a:lnTo>
                <a:close/>
              </a:path>
            </a:pathLst>
          </a:custGeom>
          <a:blipFill>
            <a:blip r:embed="rId2"/>
            <a:stretch>
              <a:fillRect l="0" t="0" r="0" b="0"/>
            </a:stretch>
          </a:blipFill>
        </p:spPr>
      </p:sp>
      <p:sp>
        <p:nvSpPr>
          <p:cNvPr name="Freeform 4" id="4"/>
          <p:cNvSpPr/>
          <p:nvPr/>
        </p:nvSpPr>
        <p:spPr>
          <a:xfrm flipH="false" flipV="false" rot="0">
            <a:off x="13939" y="0"/>
            <a:ext cx="7872762" cy="10287000"/>
          </a:xfrm>
          <a:custGeom>
            <a:avLst/>
            <a:gdLst/>
            <a:ahLst/>
            <a:cxnLst/>
            <a:rect r="r" b="b" t="t" l="l"/>
            <a:pathLst>
              <a:path h="10287000" w="7872762">
                <a:moveTo>
                  <a:pt x="0" y="0"/>
                </a:moveTo>
                <a:lnTo>
                  <a:pt x="7872762" y="0"/>
                </a:lnTo>
                <a:lnTo>
                  <a:pt x="7872762" y="10287000"/>
                </a:lnTo>
                <a:lnTo>
                  <a:pt x="0" y="10287000"/>
                </a:lnTo>
                <a:lnTo>
                  <a:pt x="0" y="0"/>
                </a:lnTo>
                <a:close/>
              </a:path>
            </a:pathLst>
          </a:custGeom>
          <a:blipFill>
            <a:blip r:embed="rId3"/>
            <a:stretch>
              <a:fillRect l="-44112" t="0" r="-39042" b="0"/>
            </a:stretch>
          </a:blipFill>
        </p:spPr>
      </p:sp>
      <p:grpSp>
        <p:nvGrpSpPr>
          <p:cNvPr name="Group 5" id="5"/>
          <p:cNvGrpSpPr/>
          <p:nvPr/>
        </p:nvGrpSpPr>
        <p:grpSpPr>
          <a:xfrm rot="0">
            <a:off x="8943928" y="1312640"/>
            <a:ext cx="7530580" cy="15891321"/>
            <a:chOff x="0" y="0"/>
            <a:chExt cx="10040773" cy="21188427"/>
          </a:xfrm>
        </p:grpSpPr>
        <p:sp>
          <p:nvSpPr>
            <p:cNvPr name="TextBox 6" id="6"/>
            <p:cNvSpPr txBox="true"/>
            <p:nvPr/>
          </p:nvSpPr>
          <p:spPr>
            <a:xfrm rot="0">
              <a:off x="0" y="-123825"/>
              <a:ext cx="10040773" cy="1437157"/>
            </a:xfrm>
            <a:prstGeom prst="rect">
              <a:avLst/>
            </a:prstGeom>
          </p:spPr>
          <p:txBody>
            <a:bodyPr anchor="t" rtlCol="false" tIns="0" lIns="0" bIns="0" rIns="0">
              <a:spAutoFit/>
            </a:bodyPr>
            <a:lstStyle/>
            <a:p>
              <a:pPr marL="0" indent="0" lvl="0">
                <a:lnSpc>
                  <a:spcPts val="9102"/>
                </a:lnSpc>
              </a:pPr>
              <a:r>
                <a:rPr lang="en-US" sz="6501" spc="149">
                  <a:solidFill>
                    <a:srgbClr val="000000"/>
                  </a:solidFill>
                  <a:latin typeface="Antonio Bold"/>
                </a:rPr>
                <a:t> Desenvolvimento</a:t>
              </a:r>
            </a:p>
          </p:txBody>
        </p:sp>
        <p:sp>
          <p:nvSpPr>
            <p:cNvPr name="TextBox 7" id="7"/>
            <p:cNvSpPr txBox="true"/>
            <p:nvPr/>
          </p:nvSpPr>
          <p:spPr>
            <a:xfrm rot="0">
              <a:off x="0" y="2018799"/>
              <a:ext cx="10040773" cy="15767811"/>
            </a:xfrm>
            <a:prstGeom prst="rect">
              <a:avLst/>
            </a:prstGeom>
          </p:spPr>
          <p:txBody>
            <a:bodyPr anchor="t" rtlCol="false" tIns="0" lIns="0" bIns="0" rIns="0">
              <a:spAutoFit/>
            </a:bodyPr>
            <a:lstStyle/>
            <a:p>
              <a:pPr marL="521403" indent="-260702" lvl="1">
                <a:lnSpc>
                  <a:spcPts val="3381"/>
                </a:lnSpc>
                <a:buFont typeface="Arial"/>
                <a:buChar char="•"/>
              </a:pPr>
              <a:r>
                <a:rPr lang="en-US" sz="2415" spc="55">
                  <a:solidFill>
                    <a:srgbClr val="000000"/>
                  </a:solidFill>
                  <a:latin typeface="Open Sauce Bold"/>
                </a:rPr>
                <a:t>Grafo</a:t>
              </a:r>
            </a:p>
            <a:p>
              <a:pPr marL="697375" indent="-232458" lvl="2">
                <a:lnSpc>
                  <a:spcPts val="2261"/>
                </a:lnSpc>
                <a:buFont typeface="Arial"/>
                <a:buChar char="⚬"/>
              </a:pPr>
              <a:r>
                <a:rPr lang="en-US" sz="1615" spc="37">
                  <a:solidFill>
                    <a:srgbClr val="000000"/>
                  </a:solidFill>
                  <a:latin typeface="Open Sauce"/>
                </a:rPr>
                <a:t>A classe Grafo é uma implementação básica de um grafo em Java, onde os vértices são representados por objetos do tipo Jogador e as arestas conectam esses jogadores. O grafo é representado por um mapa que mapeia posições para jogadores e uma lista de arestas. Métodos como adicionarVertice e adicionarAresta permitem adicionar vértices e arestas ao grafo. listarAdjacencias retorna os jogadores adjacentes a um vértice dado. getIndiceVertice retorna o índice de um vértice no grafo. calcularDistancia calcula a distância entre jogadores com base em suas posições. calcularPeso calcula o peso de uma aresta com base na distância. AtualizarArestaComPeso permite atualizar o peso de uma aresta existente. imprimir exibe os jogadores no grafo. getNumeroVertices retorna o número de vértices no grafo e getVertices retorna um array com todos os vértices. Esta implementação serve como base para sistemas que envolvem jogadores e suas posições interconectadas.</a:t>
              </a:r>
            </a:p>
            <a:p>
              <a:pPr>
                <a:lnSpc>
                  <a:spcPts val="3381"/>
                </a:lnSpc>
              </a:pPr>
            </a:p>
            <a:p>
              <a:pPr>
                <a:lnSpc>
                  <a:spcPts val="3381"/>
                </a:lnSpc>
              </a:pPr>
            </a:p>
            <a:p>
              <a:pPr>
                <a:lnSpc>
                  <a:spcPts val="3381"/>
                </a:lnSpc>
              </a:pPr>
            </a:p>
            <a:p>
              <a:pPr>
                <a:lnSpc>
                  <a:spcPts val="3381"/>
                </a:lnSpc>
              </a:pPr>
            </a:p>
            <a:p>
              <a:pPr>
                <a:lnSpc>
                  <a:spcPts val="3381"/>
                </a:lnSpc>
              </a:pPr>
            </a:p>
            <a:p>
              <a:pPr>
                <a:lnSpc>
                  <a:spcPts val="3381"/>
                </a:lnSpc>
              </a:pPr>
            </a:p>
            <a:p>
              <a:pPr>
                <a:lnSpc>
                  <a:spcPts val="3381"/>
                </a:lnSpc>
              </a:pPr>
            </a:p>
            <a:p>
              <a:pPr>
                <a:lnSpc>
                  <a:spcPts val="3381"/>
                </a:lnSpc>
              </a:pPr>
            </a:p>
            <a:p>
              <a:pPr>
                <a:lnSpc>
                  <a:spcPts val="3381"/>
                </a:lnSpc>
              </a:pPr>
            </a:p>
            <a:p>
              <a:pPr>
                <a:lnSpc>
                  <a:spcPts val="3381"/>
                </a:lnSpc>
              </a:pPr>
            </a:p>
            <a:p>
              <a:pPr>
                <a:lnSpc>
                  <a:spcPts val="3381"/>
                </a:lnSpc>
              </a:pPr>
            </a:p>
            <a:p>
              <a:pPr>
                <a:lnSpc>
                  <a:spcPts val="3381"/>
                </a:lnSpc>
              </a:pPr>
              <a:r>
                <a:rPr lang="en-US" sz="2415" spc="55">
                  <a:solidFill>
                    <a:srgbClr val="000000"/>
                  </a:solidFill>
                  <a:latin typeface="Open Sauce Bold"/>
                </a:rPr>
                <a:t>       </a:t>
              </a:r>
            </a:p>
            <a:p>
              <a:pPr>
                <a:lnSpc>
                  <a:spcPts val="3381"/>
                </a:lnSpc>
              </a:pPr>
            </a:p>
            <a:p>
              <a:pPr>
                <a:lnSpc>
                  <a:spcPts val="3381"/>
                </a:lnSpc>
              </a:pPr>
            </a:p>
            <a:p>
              <a:pPr>
                <a:lnSpc>
                  <a:spcPts val="3381"/>
                </a:lnSpc>
              </a:pPr>
            </a:p>
            <a:p>
              <a:pPr>
                <a:lnSpc>
                  <a:spcPts val="3381"/>
                </a:lnSpc>
              </a:pPr>
            </a:p>
          </p:txBody>
        </p:sp>
        <p:sp>
          <p:nvSpPr>
            <p:cNvPr name="TextBox 8" id="8"/>
            <p:cNvSpPr txBox="true"/>
            <p:nvPr/>
          </p:nvSpPr>
          <p:spPr>
            <a:xfrm rot="0">
              <a:off x="0" y="20736755"/>
              <a:ext cx="10040773" cy="451672"/>
            </a:xfrm>
            <a:prstGeom prst="rect">
              <a:avLst/>
            </a:prstGeom>
          </p:spPr>
          <p:txBody>
            <a:bodyPr anchor="t" rtlCol="false" tIns="0" lIns="0" bIns="0" rIns="0">
              <a:spAutoFit/>
            </a:bodyPr>
            <a:lstStyle/>
            <a:p>
              <a:pPr>
                <a:lnSpc>
                  <a:spcPts val="2990"/>
                </a:lnSpc>
              </a:pPr>
            </a:p>
          </p:txBody>
        </p:sp>
        <p:sp>
          <p:nvSpPr>
            <p:cNvPr name="TextBox 9" id="9"/>
            <p:cNvSpPr txBox="true"/>
            <p:nvPr/>
          </p:nvSpPr>
          <p:spPr>
            <a:xfrm rot="0">
              <a:off x="0" y="19305110"/>
              <a:ext cx="10040773" cy="1088765"/>
            </a:xfrm>
            <a:prstGeom prst="rect">
              <a:avLst/>
            </a:prstGeom>
          </p:spPr>
          <p:txBody>
            <a:bodyPr anchor="t" rtlCol="false" tIns="0" lIns="0" bIns="0" rIns="0">
              <a:spAutoFit/>
            </a:bodyPr>
            <a:lstStyle/>
            <a:p>
              <a:pPr>
                <a:lnSpc>
                  <a:spcPts val="3381"/>
                </a:lnSpc>
              </a:pPr>
            </a:p>
            <a:p>
              <a:pPr>
                <a:lnSpc>
                  <a:spcPts val="3381"/>
                </a:lnSpc>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43261" y="1600229"/>
            <a:ext cx="9413910" cy="4476141"/>
          </a:xfrm>
          <a:custGeom>
            <a:avLst/>
            <a:gdLst/>
            <a:ahLst/>
            <a:cxnLst/>
            <a:rect r="r" b="b" t="t" l="l"/>
            <a:pathLst>
              <a:path h="4476141" w="9413910">
                <a:moveTo>
                  <a:pt x="0" y="0"/>
                </a:moveTo>
                <a:lnTo>
                  <a:pt x="9413910" y="0"/>
                </a:lnTo>
                <a:lnTo>
                  <a:pt x="9413910" y="4476142"/>
                </a:lnTo>
                <a:lnTo>
                  <a:pt x="0" y="4476142"/>
                </a:lnTo>
                <a:lnTo>
                  <a:pt x="0" y="0"/>
                </a:lnTo>
                <a:close/>
              </a:path>
            </a:pathLst>
          </a:custGeom>
          <a:blipFill>
            <a:blip r:embed="rId2"/>
            <a:stretch>
              <a:fillRect l="0" t="-19907" r="-11043" b="-269323"/>
            </a:stretch>
          </a:blipFill>
        </p:spPr>
      </p:sp>
      <p:sp>
        <p:nvSpPr>
          <p:cNvPr name="Freeform 3" id="3"/>
          <p:cNvSpPr/>
          <p:nvPr/>
        </p:nvSpPr>
        <p:spPr>
          <a:xfrm flipH="false" flipV="false" rot="0">
            <a:off x="1028700" y="5781730"/>
            <a:ext cx="9255391" cy="4780242"/>
          </a:xfrm>
          <a:custGeom>
            <a:avLst/>
            <a:gdLst/>
            <a:ahLst/>
            <a:cxnLst/>
            <a:rect r="r" b="b" t="t" l="l"/>
            <a:pathLst>
              <a:path h="4780242" w="9255391">
                <a:moveTo>
                  <a:pt x="0" y="0"/>
                </a:moveTo>
                <a:lnTo>
                  <a:pt x="9255391" y="0"/>
                </a:lnTo>
                <a:lnTo>
                  <a:pt x="9255391" y="4780243"/>
                </a:lnTo>
                <a:lnTo>
                  <a:pt x="0" y="4780243"/>
                </a:lnTo>
                <a:lnTo>
                  <a:pt x="0" y="0"/>
                </a:lnTo>
                <a:close/>
              </a:path>
            </a:pathLst>
          </a:custGeom>
          <a:blipFill>
            <a:blip r:embed="rId2"/>
            <a:stretch>
              <a:fillRect l="-6520" t="-130169" r="-8437" b="-140795"/>
            </a:stretch>
          </a:blipFill>
        </p:spPr>
      </p:sp>
      <p:sp>
        <p:nvSpPr>
          <p:cNvPr name="Freeform 4" id="4"/>
          <p:cNvSpPr/>
          <p:nvPr/>
        </p:nvSpPr>
        <p:spPr>
          <a:xfrm flipH="false" flipV="false" rot="0">
            <a:off x="9144000" y="3067900"/>
            <a:ext cx="8929846" cy="4151200"/>
          </a:xfrm>
          <a:custGeom>
            <a:avLst/>
            <a:gdLst/>
            <a:ahLst/>
            <a:cxnLst/>
            <a:rect r="r" b="b" t="t" l="l"/>
            <a:pathLst>
              <a:path h="4151200" w="8929846">
                <a:moveTo>
                  <a:pt x="0" y="0"/>
                </a:moveTo>
                <a:lnTo>
                  <a:pt x="8929846" y="0"/>
                </a:lnTo>
                <a:lnTo>
                  <a:pt x="8929846" y="4151200"/>
                </a:lnTo>
                <a:lnTo>
                  <a:pt x="0" y="4151200"/>
                </a:lnTo>
                <a:lnTo>
                  <a:pt x="0" y="0"/>
                </a:lnTo>
                <a:close/>
              </a:path>
            </a:pathLst>
          </a:custGeom>
          <a:blipFill>
            <a:blip r:embed="rId3"/>
            <a:stretch>
              <a:fillRect l="-6429" t="-270069" r="-18149" b="-76575"/>
            </a:stretch>
          </a:blipFill>
        </p:spPr>
      </p:sp>
      <p:sp>
        <p:nvSpPr>
          <p:cNvPr name="TextBox 5" id="5"/>
          <p:cNvSpPr txBox="true"/>
          <p:nvPr/>
        </p:nvSpPr>
        <p:spPr>
          <a:xfrm rot="0">
            <a:off x="6428333" y="506123"/>
            <a:ext cx="6857676" cy="1111250"/>
          </a:xfrm>
          <a:prstGeom prst="rect">
            <a:avLst/>
          </a:prstGeom>
        </p:spPr>
        <p:txBody>
          <a:bodyPr anchor="t" rtlCol="false" tIns="0" lIns="0" bIns="0" rIns="0">
            <a:spAutoFit/>
          </a:bodyPr>
          <a:lstStyle/>
          <a:p>
            <a:pPr algn="ctr">
              <a:lnSpc>
                <a:spcPts val="9100"/>
              </a:lnSpc>
              <a:spcBef>
                <a:spcPct val="0"/>
              </a:spcBef>
            </a:pPr>
            <a:r>
              <a:rPr lang="en-US" sz="6500">
                <a:solidFill>
                  <a:srgbClr val="000000"/>
                </a:solidFill>
                <a:latin typeface="Antonio"/>
              </a:rPr>
              <a:t>Exemplos de Grafo</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382931" y="719338"/>
            <a:ext cx="1127506" cy="1700501"/>
          </a:xfrm>
          <a:custGeom>
            <a:avLst/>
            <a:gdLst/>
            <a:ahLst/>
            <a:cxnLst/>
            <a:rect r="r" b="b" t="t" l="l"/>
            <a:pathLst>
              <a:path h="1700501" w="1127506">
                <a:moveTo>
                  <a:pt x="0" y="0"/>
                </a:moveTo>
                <a:lnTo>
                  <a:pt x="1127507" y="0"/>
                </a:lnTo>
                <a:lnTo>
                  <a:pt x="1127507" y="1700502"/>
                </a:lnTo>
                <a:lnTo>
                  <a:pt x="0" y="1700502"/>
                </a:lnTo>
                <a:lnTo>
                  <a:pt x="0" y="0"/>
                </a:lnTo>
                <a:close/>
              </a:path>
            </a:pathLst>
          </a:custGeom>
          <a:blipFill>
            <a:blip r:embed="rId2"/>
            <a:stretch>
              <a:fillRect l="0" t="0" r="0" b="0"/>
            </a:stretch>
          </a:blipFill>
        </p:spPr>
      </p:sp>
      <p:sp>
        <p:nvSpPr>
          <p:cNvPr name="Freeform 3" id="3"/>
          <p:cNvSpPr/>
          <p:nvPr/>
        </p:nvSpPr>
        <p:spPr>
          <a:xfrm flipH="false" flipV="false" rot="0">
            <a:off x="12033692" y="2909646"/>
            <a:ext cx="5180942" cy="5823595"/>
          </a:xfrm>
          <a:custGeom>
            <a:avLst/>
            <a:gdLst/>
            <a:ahLst/>
            <a:cxnLst/>
            <a:rect r="r" b="b" t="t" l="l"/>
            <a:pathLst>
              <a:path h="5823595" w="5180942">
                <a:moveTo>
                  <a:pt x="0" y="0"/>
                </a:moveTo>
                <a:lnTo>
                  <a:pt x="5180942" y="0"/>
                </a:lnTo>
                <a:lnTo>
                  <a:pt x="5180942" y="5823595"/>
                </a:lnTo>
                <a:lnTo>
                  <a:pt x="0" y="5823595"/>
                </a:lnTo>
                <a:lnTo>
                  <a:pt x="0" y="0"/>
                </a:lnTo>
                <a:close/>
              </a:path>
            </a:pathLst>
          </a:custGeom>
          <a:blipFill>
            <a:blip r:embed="rId3"/>
            <a:stretch>
              <a:fillRect l="-69017" t="-77221" r="-218602" b="-16658"/>
            </a:stretch>
          </a:blipFill>
        </p:spPr>
      </p:sp>
      <p:sp>
        <p:nvSpPr>
          <p:cNvPr name="Freeform 4" id="4"/>
          <p:cNvSpPr/>
          <p:nvPr/>
        </p:nvSpPr>
        <p:spPr>
          <a:xfrm flipH="false" flipV="false" rot="0">
            <a:off x="1028700" y="2909646"/>
            <a:ext cx="4785701" cy="5823595"/>
          </a:xfrm>
          <a:custGeom>
            <a:avLst/>
            <a:gdLst/>
            <a:ahLst/>
            <a:cxnLst/>
            <a:rect r="r" b="b" t="t" l="l"/>
            <a:pathLst>
              <a:path h="5823595" w="4785701">
                <a:moveTo>
                  <a:pt x="0" y="0"/>
                </a:moveTo>
                <a:lnTo>
                  <a:pt x="4785701" y="0"/>
                </a:lnTo>
                <a:lnTo>
                  <a:pt x="4785701" y="5823595"/>
                </a:lnTo>
                <a:lnTo>
                  <a:pt x="0" y="5823595"/>
                </a:lnTo>
                <a:lnTo>
                  <a:pt x="0" y="0"/>
                </a:lnTo>
                <a:close/>
              </a:path>
            </a:pathLst>
          </a:custGeom>
          <a:blipFill>
            <a:blip r:embed="rId4"/>
            <a:stretch>
              <a:fillRect l="-66271" t="-70872" r="-219692" b="-7452"/>
            </a:stretch>
          </a:blipFill>
        </p:spPr>
      </p:sp>
      <p:sp>
        <p:nvSpPr>
          <p:cNvPr name="Freeform 5" id="5"/>
          <p:cNvSpPr/>
          <p:nvPr/>
        </p:nvSpPr>
        <p:spPr>
          <a:xfrm flipH="false" flipV="false" rot="0">
            <a:off x="6271277" y="2909646"/>
            <a:ext cx="5484745" cy="5823595"/>
          </a:xfrm>
          <a:custGeom>
            <a:avLst/>
            <a:gdLst/>
            <a:ahLst/>
            <a:cxnLst/>
            <a:rect r="r" b="b" t="t" l="l"/>
            <a:pathLst>
              <a:path h="5823595" w="5484745">
                <a:moveTo>
                  <a:pt x="0" y="0"/>
                </a:moveTo>
                <a:lnTo>
                  <a:pt x="5484746" y="0"/>
                </a:lnTo>
                <a:lnTo>
                  <a:pt x="5484746" y="5823595"/>
                </a:lnTo>
                <a:lnTo>
                  <a:pt x="0" y="5823595"/>
                </a:lnTo>
                <a:lnTo>
                  <a:pt x="0" y="0"/>
                </a:lnTo>
                <a:close/>
              </a:path>
            </a:pathLst>
          </a:custGeom>
          <a:blipFill>
            <a:blip r:embed="rId5"/>
            <a:stretch>
              <a:fillRect l="-38543" t="-36112" r="-137758" b="-10192"/>
            </a:stretch>
          </a:blipFill>
        </p:spPr>
      </p:sp>
      <p:sp>
        <p:nvSpPr>
          <p:cNvPr name="TextBox 6" id="6"/>
          <p:cNvSpPr txBox="true"/>
          <p:nvPr/>
        </p:nvSpPr>
        <p:spPr>
          <a:xfrm rot="0">
            <a:off x="3423523" y="595513"/>
            <a:ext cx="11440954" cy="1111250"/>
          </a:xfrm>
          <a:prstGeom prst="rect">
            <a:avLst/>
          </a:prstGeom>
        </p:spPr>
        <p:txBody>
          <a:bodyPr anchor="t" rtlCol="false" tIns="0" lIns="0" bIns="0" rIns="0">
            <a:spAutoFit/>
          </a:bodyPr>
          <a:lstStyle/>
          <a:p>
            <a:pPr algn="ctr">
              <a:lnSpc>
                <a:spcPts val="9100"/>
              </a:lnSpc>
            </a:pPr>
            <a:r>
              <a:rPr lang="en-US" sz="6500">
                <a:solidFill>
                  <a:srgbClr val="000000"/>
                </a:solidFill>
                <a:latin typeface="Antonio Bold"/>
              </a:rPr>
              <a:t>Conclusão - Código Fonte Executado</a:t>
            </a:r>
          </a:p>
        </p:txBody>
      </p:sp>
      <p:sp>
        <p:nvSpPr>
          <p:cNvPr name="TextBox 7" id="7"/>
          <p:cNvSpPr txBox="true"/>
          <p:nvPr/>
        </p:nvSpPr>
        <p:spPr>
          <a:xfrm rot="0">
            <a:off x="13836865" y="2372215"/>
            <a:ext cx="1283335" cy="365760"/>
          </a:xfrm>
          <a:prstGeom prst="rect">
            <a:avLst/>
          </a:prstGeom>
        </p:spPr>
        <p:txBody>
          <a:bodyPr anchor="t" rtlCol="false" tIns="0" lIns="0" bIns="0" rIns="0">
            <a:spAutoFit/>
          </a:bodyPr>
          <a:lstStyle/>
          <a:p>
            <a:pPr algn="ctr">
              <a:lnSpc>
                <a:spcPts val="2940"/>
              </a:lnSpc>
              <a:spcBef>
                <a:spcPct val="0"/>
              </a:spcBef>
            </a:pPr>
            <a:r>
              <a:rPr lang="en-US" sz="2100">
                <a:solidFill>
                  <a:srgbClr val="FFFFFF"/>
                </a:solidFill>
                <a:latin typeface="Open Sauce"/>
              </a:rPr>
              <a:t>T</a:t>
            </a:r>
            <a:r>
              <a:rPr lang="en-US" sz="2100">
                <a:solidFill>
                  <a:srgbClr val="000000"/>
                </a:solidFill>
                <a:latin typeface="Open Sauce Bold"/>
              </a:rPr>
              <a:t>Caso 3</a:t>
            </a:r>
            <a:r>
              <a:rPr lang="en-US" sz="2100">
                <a:solidFill>
                  <a:srgbClr val="FFFFFF"/>
                </a:solidFill>
                <a:latin typeface="Open Sauce"/>
              </a:rPr>
              <a:t>3</a:t>
            </a:r>
          </a:p>
        </p:txBody>
      </p:sp>
      <p:sp>
        <p:nvSpPr>
          <p:cNvPr name="TextBox 8" id="8"/>
          <p:cNvSpPr txBox="true"/>
          <p:nvPr/>
        </p:nvSpPr>
        <p:spPr>
          <a:xfrm rot="0">
            <a:off x="2102776" y="2372215"/>
            <a:ext cx="1227137" cy="365760"/>
          </a:xfrm>
          <a:prstGeom prst="rect">
            <a:avLst/>
          </a:prstGeom>
        </p:spPr>
        <p:txBody>
          <a:bodyPr anchor="t" rtlCol="false" tIns="0" lIns="0" bIns="0" rIns="0">
            <a:spAutoFit/>
          </a:bodyPr>
          <a:lstStyle/>
          <a:p>
            <a:pPr algn="ctr">
              <a:lnSpc>
                <a:spcPts val="2940"/>
              </a:lnSpc>
              <a:spcBef>
                <a:spcPct val="0"/>
              </a:spcBef>
            </a:pPr>
            <a:r>
              <a:rPr lang="en-US" sz="2100">
                <a:solidFill>
                  <a:srgbClr val="FFFFFF"/>
                </a:solidFill>
                <a:latin typeface="Open Sauce"/>
              </a:rPr>
              <a:t>T</a:t>
            </a:r>
            <a:r>
              <a:rPr lang="en-US" sz="2100">
                <a:solidFill>
                  <a:srgbClr val="000000"/>
                </a:solidFill>
                <a:latin typeface="Open Sauce Bold"/>
              </a:rPr>
              <a:t>Caso 1</a:t>
            </a:r>
            <a:r>
              <a:rPr lang="en-US" sz="2100">
                <a:solidFill>
                  <a:srgbClr val="FFFFFF"/>
                </a:solidFill>
                <a:latin typeface="Open Sauce"/>
              </a:rPr>
              <a:t>3</a:t>
            </a:r>
          </a:p>
        </p:txBody>
      </p:sp>
      <p:sp>
        <p:nvSpPr>
          <p:cNvPr name="TextBox 9" id="9"/>
          <p:cNvSpPr txBox="true"/>
          <p:nvPr/>
        </p:nvSpPr>
        <p:spPr>
          <a:xfrm rot="0">
            <a:off x="7943547" y="2372215"/>
            <a:ext cx="1279684" cy="365760"/>
          </a:xfrm>
          <a:prstGeom prst="rect">
            <a:avLst/>
          </a:prstGeom>
        </p:spPr>
        <p:txBody>
          <a:bodyPr anchor="t" rtlCol="false" tIns="0" lIns="0" bIns="0" rIns="0">
            <a:spAutoFit/>
          </a:bodyPr>
          <a:lstStyle/>
          <a:p>
            <a:pPr algn="ctr">
              <a:lnSpc>
                <a:spcPts val="2940"/>
              </a:lnSpc>
              <a:spcBef>
                <a:spcPct val="0"/>
              </a:spcBef>
            </a:pPr>
            <a:r>
              <a:rPr lang="en-US" sz="2100">
                <a:solidFill>
                  <a:srgbClr val="FFFFFF"/>
                </a:solidFill>
                <a:latin typeface="Open Sauce"/>
              </a:rPr>
              <a:t>T</a:t>
            </a:r>
            <a:r>
              <a:rPr lang="en-US" sz="2100">
                <a:solidFill>
                  <a:srgbClr val="000000"/>
                </a:solidFill>
                <a:latin typeface="Open Sauce Bold"/>
              </a:rPr>
              <a:t>Caso 2</a:t>
            </a:r>
            <a:r>
              <a:rPr lang="en-US" sz="2100">
                <a:solidFill>
                  <a:srgbClr val="FFFFFF"/>
                </a:solidFill>
                <a:latin typeface="Open Sauce"/>
              </a:rPr>
              <a:t>3</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DAFuF8pIw3Q</dc:identifier>
  <dcterms:modified xsi:type="dcterms:W3CDTF">2011-08-01T06:04:30Z</dcterms:modified>
  <cp:revision>1</cp:revision>
  <dc:title>Documentação Grafos - Aed 2</dc:title>
</cp:coreProperties>
</file>

<file path=docProps/thumbnail.jpeg>
</file>